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693" r:id="rId2"/>
  </p:sldMasterIdLst>
  <p:sldIdLst>
    <p:sldId id="256" r:id="rId3"/>
    <p:sldId id="303" r:id="rId4"/>
    <p:sldId id="304" r:id="rId5"/>
    <p:sldId id="305" r:id="rId6"/>
    <p:sldId id="284" r:id="rId7"/>
    <p:sldId id="276" r:id="rId8"/>
    <p:sldId id="285" r:id="rId9"/>
    <p:sldId id="295" r:id="rId10"/>
    <p:sldId id="301" r:id="rId11"/>
    <p:sldId id="288" r:id="rId12"/>
    <p:sldId id="289" r:id="rId13"/>
    <p:sldId id="287" r:id="rId14"/>
    <p:sldId id="290" r:id="rId15"/>
    <p:sldId id="291" r:id="rId16"/>
    <p:sldId id="292" r:id="rId17"/>
    <p:sldId id="293" r:id="rId18"/>
    <p:sldId id="297" r:id="rId19"/>
    <p:sldId id="298" r:id="rId20"/>
    <p:sldId id="299" r:id="rId21"/>
    <p:sldId id="307" r:id="rId22"/>
    <p:sldId id="282" r:id="rId23"/>
    <p:sldId id="281" r:id="rId24"/>
    <p:sldId id="309" r:id="rId25"/>
    <p:sldId id="273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02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AF81292-C465-4CC7-9239-9F16DC6ECA38}">
          <p14:sldIdLst>
            <p14:sldId id="256"/>
            <p14:sldId id="303"/>
            <p14:sldId id="304"/>
            <p14:sldId id="305"/>
            <p14:sldId id="284"/>
            <p14:sldId id="276"/>
            <p14:sldId id="285"/>
            <p14:sldId id="295"/>
            <p14:sldId id="301"/>
            <p14:sldId id="288"/>
            <p14:sldId id="289"/>
            <p14:sldId id="287"/>
            <p14:sldId id="290"/>
            <p14:sldId id="291"/>
            <p14:sldId id="292"/>
            <p14:sldId id="293"/>
            <p14:sldId id="297"/>
            <p14:sldId id="298"/>
            <p14:sldId id="299"/>
            <p14:sldId id="307"/>
            <p14:sldId id="282"/>
            <p14:sldId id="281"/>
            <p14:sldId id="309"/>
            <p14:sldId id="273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0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>
        <p:scale>
          <a:sx n="80" d="100"/>
          <a:sy n="80" d="100"/>
        </p:scale>
        <p:origin x="-614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smtClean="0"/>
              <a:t>I</a:t>
            </a:r>
            <a:r>
              <a:rPr lang="en-US" sz="1400" baseline="0" dirty="0" smtClean="0"/>
              <a:t> am satisfied with the </a:t>
            </a:r>
            <a:r>
              <a:rPr lang="en-US" sz="1400" dirty="0" smtClean="0"/>
              <a:t>Job</a:t>
            </a:r>
            <a:r>
              <a:rPr lang="en-US" sz="1400" baseline="0" dirty="0" smtClean="0"/>
              <a:t>-Related Training OSU-OKC Offers Me</a:t>
            </a:r>
            <a:endParaRPr lang="en-US" sz="14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869302599719924"/>
          <c:y val="0.17478376828754832"/>
          <c:w val="0.55223634763527663"/>
          <c:h val="0.7371495590104091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0.45</c:v>
                </c:pt>
                <c:pt idx="1">
                  <c:v>0.2</c:v>
                </c:pt>
                <c:pt idx="2">
                  <c:v>0.35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smtClean="0"/>
              <a:t>My</a:t>
            </a:r>
            <a:r>
              <a:rPr lang="en-US" sz="1400" baseline="0" dirty="0" smtClean="0"/>
              <a:t> job </a:t>
            </a:r>
            <a:r>
              <a:rPr lang="en-US" sz="1400" dirty="0" smtClean="0"/>
              <a:t>Makes a Difference in the lives of others </a:t>
            </a:r>
            <a:endParaRPr lang="en-US" sz="1400" dirty="0"/>
          </a:p>
        </c:rich>
      </c:tx>
      <c:layout>
        <c:manualLayout>
          <c:xMode val="edge"/>
          <c:yMode val="edge"/>
          <c:x val="0.15735223231562243"/>
          <c:y val="3.741006943627982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4.1243081619147283E-2"/>
                  <c:y val="-0.1846571338745061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rPr>
                      <a:t>90%</a:t>
                    </a:r>
                    <a:endParaRPr lang="en-US" dirty="0">
                      <a:solidFill>
                        <a:schemeClr val="bg1">
                          <a:lumMod val="85000"/>
                          <a:lumOff val="15000"/>
                        </a:schemeClr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1.659050709472787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9%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9993748554496347E-2"/>
                  <c:y val="-0.1050734293231334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0.59</c:v>
                </c:pt>
                <c:pt idx="1">
                  <c:v>0.22</c:v>
                </c:pt>
                <c:pt idx="2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/>
              <a:t>   </a:t>
            </a:r>
            <a:r>
              <a:rPr lang="en-US" sz="1400" dirty="0" smtClean="0"/>
              <a:t>Satisfied with My overall Compensation</a:t>
            </a:r>
            <a:endParaRPr lang="en-US" sz="1400" dirty="0"/>
          </a:p>
        </c:rich>
      </c:tx>
      <c:layout>
        <c:manualLayout>
          <c:xMode val="edge"/>
          <c:yMode val="edge"/>
          <c:x val="0.22765004374453193"/>
          <c:y val="6.53961212994034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9930971128608919"/>
          <c:y val="0.20697759106641611"/>
          <c:w val="0.46288903470399539"/>
          <c:h val="0.6538567851719908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>
                          <a:lumMod val="85000"/>
                          <a:lumOff val="1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6666666666666701E-2"/>
                  <c:y val="-7.06278110033557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</c:v>
                </c:pt>
                <c:pt idx="1">
                  <c:v>0.17</c:v>
                </c:pt>
                <c:pt idx="2">
                  <c:v>0.63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smtClean="0"/>
              <a:t>Awards and Recognition programs are </a:t>
            </a:r>
          </a:p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smtClean="0"/>
              <a:t>meaningful to me</a:t>
            </a:r>
            <a:endParaRPr lang="en-US" sz="1400" dirty="0"/>
          </a:p>
        </c:rich>
      </c:tx>
      <c:layout>
        <c:manualLayout>
          <c:xMode val="edge"/>
          <c:yMode val="edge"/>
          <c:x val="0.20637945478605543"/>
          <c:y val="7.67858246515414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5593379313746573"/>
          <c:y val="0.20445586192256118"/>
          <c:w val="0.49204760814761206"/>
          <c:h val="0.71482721062112098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>
                          <a:lumMod val="85000"/>
                          <a:lumOff val="1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</c:v>
                </c:pt>
                <c:pt idx="1">
                  <c:v>0.48</c:v>
                </c:pt>
                <c:pt idx="2">
                  <c:v>0.32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smtClean="0"/>
              <a:t>I have acceptable Work-life</a:t>
            </a:r>
            <a:r>
              <a:rPr lang="en-US" sz="1400" baseline="0" dirty="0" smtClean="0"/>
              <a:t> Balance</a:t>
            </a:r>
            <a:endParaRPr lang="en-US" sz="1400" dirty="0"/>
          </a:p>
        </c:rich>
      </c:tx>
      <c:layout>
        <c:manualLayout>
          <c:xMode val="edge"/>
          <c:yMode val="edge"/>
          <c:x val="0.2371146793174915"/>
          <c:y val="5.20286389663097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4785750717551572"/>
          <c:y val="0.16631320876502764"/>
          <c:w val="0.53356261815232719"/>
          <c:h val="0.7468906856901212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"/>
                  <c:y val="-9.538583810490125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0.56999999999999995</c:v>
                </c:pt>
                <c:pt idx="1">
                  <c:v>0.21</c:v>
                </c:pt>
                <c:pt idx="2">
                  <c:v>0.22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smtClean="0"/>
              <a:t>My</a:t>
            </a:r>
            <a:r>
              <a:rPr lang="en-US" sz="1400" baseline="0" dirty="0" smtClean="0"/>
              <a:t> workload is </a:t>
            </a:r>
            <a:r>
              <a:rPr lang="en-US" sz="1400" dirty="0" smtClean="0"/>
              <a:t>Manageable</a:t>
            </a:r>
            <a:endParaRPr lang="en-US" sz="1400" dirty="0"/>
          </a:p>
        </c:rich>
      </c:tx>
      <c:layout>
        <c:manualLayout>
          <c:xMode val="edge"/>
          <c:yMode val="edge"/>
          <c:x val="0.32473798688613076"/>
          <c:y val="7.494013778402591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6875453382454539"/>
          <c:y val="0.18759122876113699"/>
          <c:w val="0.46797796717889067"/>
          <c:h val="0.728814293006819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1.2327826280187971E-3"/>
                  <c:y val="-0.1027741617719755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58%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18%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0.57999999999999996</c:v>
                </c:pt>
                <c:pt idx="1">
                  <c:v>0.18</c:v>
                </c:pt>
                <c:pt idx="2">
                  <c:v>0.24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smtClean="0"/>
              <a:t>OSU-OKC</a:t>
            </a:r>
            <a:r>
              <a:rPr lang="en-US" sz="1400" baseline="0" dirty="0" smtClean="0"/>
              <a:t> does a good job of keeping employees informed about the matters affecting us</a:t>
            </a:r>
            <a:endParaRPr lang="en-US" sz="1400" dirty="0"/>
          </a:p>
        </c:rich>
      </c:tx>
      <c:layout>
        <c:manualLayout>
          <c:xMode val="edge"/>
          <c:yMode val="edge"/>
          <c:x val="0.15661595789368973"/>
          <c:y val="6.3590558736600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1.2891344071495947E-2"/>
                  <c:y val="7.515247850689185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0.34</c:v>
                </c:pt>
                <c:pt idx="1">
                  <c:v>0.28000000000000003</c:v>
                </c:pt>
                <c:pt idx="2">
                  <c:v>0.38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smtClean="0"/>
              <a:t>I feel connected</a:t>
            </a:r>
            <a:r>
              <a:rPr lang="en-US" sz="1400" baseline="0" dirty="0" smtClean="0"/>
              <a:t> to My Coworkers</a:t>
            </a:r>
            <a:endParaRPr lang="en-US" sz="1400" dirty="0"/>
          </a:p>
        </c:rich>
      </c:tx>
      <c:layout>
        <c:manualLayout>
          <c:xMode val="edge"/>
          <c:yMode val="edge"/>
          <c:x val="0.24906392874323574"/>
          <c:y val="6.639480084654907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2.9119982953039556E-2"/>
                  <c:y val="-0.1654399659801390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18%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</c:v>
                </c:pt>
                <c:pt idx="1">
                  <c:v>0.18</c:v>
                </c:pt>
                <c:pt idx="2">
                  <c:v>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smtClean="0"/>
              <a:t>My co-workers and I have a good working </a:t>
            </a:r>
            <a:r>
              <a:rPr lang="en-US" sz="1400" baseline="0" dirty="0" smtClean="0"/>
              <a:t>Relationship</a:t>
            </a:r>
            <a:endParaRPr lang="en-US" sz="1400" dirty="0"/>
          </a:p>
        </c:rich>
      </c:tx>
      <c:layout>
        <c:manualLayout>
          <c:xMode val="edge"/>
          <c:yMode val="edge"/>
          <c:x val="0.16481839902802917"/>
          <c:y val="8.8177237636266805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9.5771141933757839E-2"/>
                  <c:y val="-0.2410177828724626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0.1028734439089779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0.83</c:v>
                </c:pt>
                <c:pt idx="1">
                  <c:v>0.13</c:v>
                </c:pt>
                <c:pt idx="2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smtClean="0"/>
              <a:t>Employees</a:t>
            </a:r>
            <a:r>
              <a:rPr lang="en-US" sz="1400" baseline="0" dirty="0" smtClean="0"/>
              <a:t> treat each other with </a:t>
            </a:r>
            <a:r>
              <a:rPr lang="en-US" sz="1400" dirty="0" smtClean="0"/>
              <a:t>Respect </a:t>
            </a:r>
            <a:endParaRPr lang="en-US" sz="1400" dirty="0"/>
          </a:p>
        </c:rich>
      </c:tx>
      <c:layout>
        <c:manualLayout>
          <c:xMode val="edge"/>
          <c:yMode val="edge"/>
          <c:x val="0.21551590824301295"/>
          <c:y val="2.08195663927506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1.0317414536077409E-2"/>
                  <c:y val="-8.562768265506862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28%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</c:v>
                </c:pt>
                <c:pt idx="1">
                  <c:v>0.28000000000000003</c:v>
                </c:pt>
                <c:pt idx="2">
                  <c:v>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smtClean="0"/>
              <a:t>I am satisfied with the culture of my workplace</a:t>
            </a:r>
            <a:endParaRPr lang="en-US" sz="1400" dirty="0"/>
          </a:p>
        </c:rich>
      </c:tx>
      <c:layout>
        <c:manualLayout>
          <c:xMode val="edge"/>
          <c:yMode val="edge"/>
          <c:x val="0.15598333946028131"/>
          <c:y val="8.275894952778882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425884019639553"/>
          <c:y val="0.20061500423993781"/>
          <c:w val="0.44404407119632527"/>
          <c:h val="0.68030168847294648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4.8908295597886653E-3"/>
                  <c:y val="2.8254298699662644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0.45</c:v>
                </c:pt>
                <c:pt idx="1">
                  <c:v>0.2</c:v>
                </c:pt>
                <c:pt idx="2">
                  <c:v>0.35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smtClean="0"/>
              <a:t>I</a:t>
            </a:r>
            <a:r>
              <a:rPr lang="en-US" sz="1400" baseline="0" dirty="0" smtClean="0"/>
              <a:t> have the tools and resources to </a:t>
            </a:r>
          </a:p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aseline="0" dirty="0" smtClean="0"/>
              <a:t>do my job well </a:t>
            </a:r>
            <a:endParaRPr lang="en-US" sz="1400" dirty="0"/>
          </a:p>
        </c:rich>
      </c:tx>
      <c:layout>
        <c:manualLayout>
          <c:xMode val="edge"/>
          <c:yMode val="edge"/>
          <c:x val="0.22764295198428056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4574693143304752"/>
          <c:y val="0.15122187279012789"/>
          <c:w val="0.55557908908984166"/>
          <c:h val="0.7604871304054965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4.8908295597886653E-3"/>
                  <c:y val="2.8254298699662644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0.45</c:v>
                </c:pt>
                <c:pt idx="1">
                  <c:v>0.2</c:v>
                </c:pt>
                <c:pt idx="2">
                  <c:v>0.35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smtClean="0"/>
              <a:t>My job makes Good</a:t>
            </a:r>
            <a:r>
              <a:rPr lang="en-US" sz="1400" baseline="0" dirty="0" smtClean="0"/>
              <a:t> Use of </a:t>
            </a:r>
          </a:p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aseline="0" dirty="0" smtClean="0"/>
              <a:t>my skills and Abilities</a:t>
            </a:r>
            <a:endParaRPr lang="en-US" sz="14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1447923490018925"/>
          <c:y val="0.16252954300395425"/>
          <c:w val="0.5536285923182207"/>
          <c:h val="0.75017922620262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1.3059703411050566E-2"/>
                  <c:y val="-0.12092398277663491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 67%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aseline="0" smtClean="0"/>
                      <a:t> 17%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16</a:t>
                    </a:r>
                    <a:r>
                      <a:rPr lang="en-US" baseline="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0.67</c:v>
                </c:pt>
                <c:pt idx="1">
                  <c:v>0.17</c:v>
                </c:pt>
                <c:pt idx="2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smtClean="0"/>
              <a:t>I am Inspired</a:t>
            </a:r>
            <a:r>
              <a:rPr lang="en-US" sz="1400" baseline="0" dirty="0" smtClean="0"/>
              <a:t> to meet my goals at Work</a:t>
            </a:r>
            <a:endParaRPr lang="en-US" sz="1400" dirty="0"/>
          </a:p>
        </c:rich>
      </c:tx>
      <c:layout>
        <c:manualLayout>
          <c:xMode val="edge"/>
          <c:yMode val="edge"/>
          <c:x val="0.23712404745299795"/>
          <c:y val="5.227209138501426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720612989327094"/>
          <c:y val="0.13474039526582915"/>
          <c:w val="0.47736050914481637"/>
          <c:h val="0.7773692914417739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1.9729872823336467E-2"/>
                  <c:y val="-0.1197568458459460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67%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75186492910896"/>
                      <c:h val="0.12538664749949519"/>
                    </c:manualLayout>
                  </c15:layout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18%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0.67</c:v>
                </c:pt>
                <c:pt idx="1">
                  <c:v>0.18</c:v>
                </c:pt>
                <c:pt idx="2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smtClean="0"/>
              <a:t>I am Excited to go to work</a:t>
            </a:r>
            <a:endParaRPr lang="en-US" sz="1400" dirty="0"/>
          </a:p>
        </c:rich>
      </c:tx>
      <c:layout>
        <c:manualLayout>
          <c:xMode val="edge"/>
          <c:yMode val="edge"/>
          <c:x val="0.29642777773065404"/>
          <c:y val="6.183248104047349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7.8997275038846962E-17"/>
                  <c:y val="-5.88880771814033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0.51</c:v>
                </c:pt>
                <c:pt idx="1">
                  <c:v>0.28999999999999998</c:v>
                </c:pt>
                <c:pt idx="2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smtClean="0"/>
              <a:t>My work gives me a sense of Personal Accomplishmen</a:t>
            </a:r>
            <a:r>
              <a:rPr lang="en-US" sz="1400" baseline="0" dirty="0" smtClean="0"/>
              <a:t>t</a:t>
            </a:r>
            <a:endParaRPr lang="en-US" sz="1400" dirty="0"/>
          </a:p>
        </c:rich>
      </c:tx>
      <c:layout>
        <c:manualLayout>
          <c:xMode val="edge"/>
          <c:yMode val="edge"/>
          <c:x val="0.23645842569008721"/>
          <c:y val="5.534876463710686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2.7336322722014698E-2"/>
                  <c:y val="-0.1542988180421012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69%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0.69</c:v>
                </c:pt>
                <c:pt idx="1">
                  <c:v>0.21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smtClean="0"/>
              <a:t>I can find new and better</a:t>
            </a:r>
            <a:r>
              <a:rPr lang="en-US" sz="1400" baseline="0" dirty="0" smtClean="0"/>
              <a:t> ways to do things at my job</a:t>
            </a:r>
            <a:endParaRPr lang="en-US" sz="1400" dirty="0"/>
          </a:p>
        </c:rich>
      </c:tx>
      <c:layout>
        <c:manualLayout>
          <c:xMode val="edge"/>
          <c:yMode val="edge"/>
          <c:x val="0.20894155330964137"/>
          <c:y val="5.004172753759424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263958069797162"/>
          <c:y val="0.20110493417170897"/>
          <c:w val="0.56096084573656591"/>
          <c:h val="0.778727048288444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4.8907861588170023E-3"/>
                  <c:y val="-7.159268071461123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59%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19%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0.59</c:v>
                </c:pt>
                <c:pt idx="1">
                  <c:v>0.22</c:v>
                </c:pt>
                <c:pt idx="2">
                  <c:v>0.19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smtClean="0"/>
              <a:t>I can</a:t>
            </a:r>
            <a:r>
              <a:rPr lang="en-US" sz="1400" baseline="0" dirty="0" smtClean="0"/>
              <a:t> </a:t>
            </a:r>
            <a:r>
              <a:rPr lang="en-US" sz="1400" dirty="0" smtClean="0"/>
              <a:t>Make Decisions that impact my job</a:t>
            </a:r>
            <a:endParaRPr lang="en-US" sz="1400" dirty="0"/>
          </a:p>
        </c:rich>
      </c:tx>
      <c:layout>
        <c:manualLayout>
          <c:xMode val="edge"/>
          <c:yMode val="edge"/>
          <c:x val="0.22098794294793384"/>
          <c:y val="7.585884285483861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4316513452922123"/>
          <c:y val="0.21350701803421968"/>
          <c:w val="0.51159649657840411"/>
          <c:h val="0.7864929819657803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1.1110962363425136E-2"/>
                  <c:y val="-8.679230374940960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0.62</c:v>
                </c:pt>
                <c:pt idx="1">
                  <c:v>0.21</c:v>
                </c:pt>
                <c:pt idx="2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/>
              <a:t>New</a:t>
            </a:r>
            <a:r>
              <a:rPr lang="en-US" sz="2800" baseline="0" dirty="0" smtClean="0"/>
              <a:t> and Better Ways</a:t>
            </a:r>
            <a:endParaRPr lang="en-US" sz="2800" dirty="0"/>
          </a:p>
        </c:rich>
      </c:tx>
      <c:layout>
        <c:manualLayout>
          <c:xMode val="edge"/>
          <c:yMode val="edge"/>
          <c:x val="0.1887611445752545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10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37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7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7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07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6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3" y="2733709"/>
            <a:ext cx="8144133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3" y="4394040"/>
            <a:ext cx="8144133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4/2/2018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7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027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4/2/2018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986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1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6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4/2/2018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6" y="2869896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2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7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4/2/2018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020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0" y="753230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4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9"/>
            <a:ext cx="4698356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6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5" y="3030009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4/2/2018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082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4/2/2018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233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4/2/2018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21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753227"/>
            <a:ext cx="9613860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4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4/2/2018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90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60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4" y="753228"/>
            <a:ext cx="9613858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4" y="2336875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4" y="2336874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4/2/2018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81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60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8"/>
            <a:ext cx="9613860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1" y="5169584"/>
            <a:ext cx="9613861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4/2/2018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6" y="4711310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32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6"/>
            <a:ext cx="9613860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4/2/2018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6" y="4711616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462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1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9"/>
            <a:ext cx="8718876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80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6"/>
            <a:ext cx="9613860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4/2/2018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6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72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72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5459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1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4711616"/>
            <a:ext cx="9613861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1" y="5300150"/>
            <a:ext cx="9613861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4/2/2018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6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7589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1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3" y="3022674"/>
            <a:ext cx="3049701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6" y="2336873"/>
            <a:ext cx="3063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1" y="3022674"/>
            <a:ext cx="3063241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7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7" y="3022674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4/2/2018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5744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9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9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9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1" y="2336873"/>
            <a:ext cx="3063241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8" y="4873764"/>
            <a:ext cx="3067298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7" y="4297503"/>
            <a:ext cx="306350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4/2/2018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643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4/2/2018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0832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6"/>
            <a:ext cx="5106988" cy="136819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3" y="5372404"/>
            <a:ext cx="1602997" cy="13681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0" y="609597"/>
            <a:ext cx="1073803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8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5" y="5936188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4/2/2018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2" y="5936189"/>
            <a:ext cx="6126805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4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50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4/2/2018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13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4/2/2018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83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4/2/2018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4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4/2/2018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0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4/2/2018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77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4/2/2018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48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80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3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4/2/2018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2" y="5936189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6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433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83160"/>
            <a:ext cx="12191999" cy="7080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Campus Forum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72125"/>
            <a:ext cx="12192000" cy="5715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Spring 2018</a:t>
            </a:r>
            <a:endParaRPr lang="en-US" dirty="0"/>
          </a:p>
        </p:txBody>
      </p:sp>
      <p:pic>
        <p:nvPicPr>
          <p:cNvPr id="1026" name="Picture 2" descr="Image result for osuok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786" y="1144304"/>
            <a:ext cx="4208738" cy="241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65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6250" y="661988"/>
            <a:ext cx="18097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598" y="139184"/>
            <a:ext cx="162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Where are we?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7050" y="885825"/>
            <a:ext cx="71342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Survey launch		January 30</a:t>
            </a:r>
          </a:p>
          <a:p>
            <a:r>
              <a:rPr lang="en-US" dirty="0" smtClean="0"/>
              <a:t>Questions		26</a:t>
            </a:r>
          </a:p>
          <a:p>
            <a:r>
              <a:rPr lang="en-US" dirty="0" smtClean="0"/>
              <a:t>Respondents		178 employees</a:t>
            </a:r>
          </a:p>
          <a:p>
            <a:r>
              <a:rPr lang="en-US" dirty="0"/>
              <a:t>	</a:t>
            </a:r>
            <a:r>
              <a:rPr lang="en-US" dirty="0" smtClean="0"/>
              <a:t>				129 Staff</a:t>
            </a:r>
          </a:p>
          <a:p>
            <a:r>
              <a:rPr lang="en-US" dirty="0"/>
              <a:t>	</a:t>
            </a:r>
            <a:r>
              <a:rPr lang="en-US" dirty="0" smtClean="0"/>
              <a:t>				49 Faculty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33624" y="3290411"/>
            <a:ext cx="76581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charset="0"/>
              <a:buChar char="•"/>
            </a:pPr>
            <a:r>
              <a:rPr lang="en-US" sz="2800" dirty="0" smtClean="0"/>
              <a:t>What motivates </a:t>
            </a:r>
            <a:r>
              <a:rPr lang="en-US" sz="2800" dirty="0"/>
              <a:t>you to do your best </a:t>
            </a:r>
            <a:r>
              <a:rPr lang="en-US" sz="2800" dirty="0" smtClean="0"/>
              <a:t>work?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2800" dirty="0" smtClean="0"/>
              <a:t>What </a:t>
            </a:r>
            <a:r>
              <a:rPr lang="en-US" sz="2800" dirty="0"/>
              <a:t>would make you want to leave </a:t>
            </a:r>
            <a:r>
              <a:rPr lang="en-US" sz="2800" dirty="0" smtClean="0"/>
              <a:t>OSU-OKC?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2800" dirty="0" smtClean="0"/>
              <a:t>What </a:t>
            </a:r>
            <a:r>
              <a:rPr lang="en-US" sz="2800" dirty="0"/>
              <a:t>drives you crazy </a:t>
            </a:r>
            <a:r>
              <a:rPr lang="en-US" sz="2800" dirty="0" smtClean="0"/>
              <a:t>here?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2800" dirty="0" smtClean="0"/>
              <a:t>Three </a:t>
            </a:r>
            <a:r>
              <a:rPr lang="en-US" sz="2800" dirty="0"/>
              <a:t>words to describe the </a:t>
            </a:r>
            <a:r>
              <a:rPr lang="en-US" sz="2800" dirty="0" smtClean="0"/>
              <a:t>culture.</a:t>
            </a:r>
          </a:p>
        </p:txBody>
      </p:sp>
    </p:spTree>
    <p:extLst>
      <p:ext uri="{BB962C8B-B14F-4D97-AF65-F5344CB8AC3E}">
        <p14:creationId xmlns:p14="http://schemas.microsoft.com/office/powerpoint/2010/main" val="281955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36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1775" y="321617"/>
            <a:ext cx="5934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schemeClr val="bg1"/>
                </a:solidFill>
              </a:rPr>
              <a:t>What </a:t>
            </a:r>
            <a:r>
              <a:rPr lang="en-US" sz="2400" dirty="0" smtClean="0">
                <a:solidFill>
                  <a:schemeClr val="bg1"/>
                </a:solidFill>
              </a:rPr>
              <a:t>motivates </a:t>
            </a:r>
            <a:r>
              <a:rPr lang="en-US" sz="2400" dirty="0">
                <a:solidFill>
                  <a:schemeClr val="bg1"/>
                </a:solidFill>
              </a:rPr>
              <a:t>you to do your best work?</a:t>
            </a:r>
          </a:p>
        </p:txBody>
      </p:sp>
    </p:spTree>
    <p:extLst>
      <p:ext uri="{BB962C8B-B14F-4D97-AF65-F5344CB8AC3E}">
        <p14:creationId xmlns:p14="http://schemas.microsoft.com/office/powerpoint/2010/main" val="146684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pantli\Desktop\crazy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91" y="895348"/>
            <a:ext cx="9436184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2705" y="409847"/>
            <a:ext cx="4729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/>
              <a:t>What would make you want to leave OSU-OKC?</a:t>
            </a:r>
          </a:p>
        </p:txBody>
      </p:sp>
    </p:spTree>
    <p:extLst>
      <p:ext uri="{BB962C8B-B14F-4D97-AF65-F5344CB8AC3E}">
        <p14:creationId xmlns:p14="http://schemas.microsoft.com/office/powerpoint/2010/main" val="37665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spantli\Desktop\crazy workplac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7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841709" y="328136"/>
            <a:ext cx="37778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chemeClr val="bg1"/>
                </a:solidFill>
              </a:rPr>
              <a:t>What drives you crazy here?</a:t>
            </a:r>
          </a:p>
        </p:txBody>
      </p:sp>
    </p:spTree>
    <p:extLst>
      <p:ext uri="{BB962C8B-B14F-4D97-AF65-F5344CB8AC3E}">
        <p14:creationId xmlns:p14="http://schemas.microsoft.com/office/powerpoint/2010/main" val="244696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C:\Users\spantli\Desktop\Three wo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4" y="123825"/>
            <a:ext cx="11868151" cy="673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2874" y="140254"/>
            <a:ext cx="3641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/>
              <a:t>Three words to describe the culture.</a:t>
            </a:r>
          </a:p>
        </p:txBody>
      </p:sp>
    </p:spTree>
    <p:extLst>
      <p:ext uri="{BB962C8B-B14F-4D97-AF65-F5344CB8AC3E}">
        <p14:creationId xmlns:p14="http://schemas.microsoft.com/office/powerpoint/2010/main" val="27472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51200" y="2386013"/>
            <a:ext cx="87439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Do we take </a:t>
            </a:r>
            <a:r>
              <a:rPr lang="en-US" dirty="0"/>
              <a:t>ownership of our daily </a:t>
            </a:r>
            <a:r>
              <a:rPr lang="en-US" dirty="0" smtClean="0"/>
              <a:t>actions?</a:t>
            </a:r>
            <a:endParaRPr lang="en-US" dirty="0"/>
          </a:p>
          <a:p>
            <a:r>
              <a:rPr lang="en-US" dirty="0" smtClean="0"/>
              <a:t>Do we respect </a:t>
            </a:r>
            <a:r>
              <a:rPr lang="en-US" dirty="0"/>
              <a:t>our colleagues’ role and contribution to the mission and </a:t>
            </a:r>
            <a:r>
              <a:rPr lang="en-US" dirty="0" smtClean="0"/>
              <a:t>plan?</a:t>
            </a:r>
            <a:endParaRPr lang="en-US" dirty="0"/>
          </a:p>
          <a:p>
            <a:r>
              <a:rPr lang="en-US" dirty="0" smtClean="0"/>
              <a:t>Do we </a:t>
            </a:r>
            <a:r>
              <a:rPr lang="en-US" dirty="0"/>
              <a:t>trust and respect others because we, ourselves, want to be trusted and </a:t>
            </a:r>
            <a:r>
              <a:rPr lang="en-US" dirty="0" smtClean="0"/>
              <a:t>respected?</a:t>
            </a:r>
            <a:endParaRPr lang="en-US" dirty="0"/>
          </a:p>
          <a:p>
            <a:r>
              <a:rPr lang="en-US" dirty="0" smtClean="0"/>
              <a:t>Do we </a:t>
            </a:r>
            <a:r>
              <a:rPr lang="en-US" dirty="0"/>
              <a:t>assess our individual and collective efforts, and adjust </a:t>
            </a:r>
            <a:r>
              <a:rPr lang="en-US" dirty="0" smtClean="0"/>
              <a:t>accordingly?</a:t>
            </a:r>
            <a:endParaRPr lang="en-US" dirty="0"/>
          </a:p>
          <a:p>
            <a:r>
              <a:rPr lang="en-US" dirty="0" smtClean="0"/>
              <a:t>Do we embrace </a:t>
            </a:r>
            <a:r>
              <a:rPr lang="en-US" dirty="0"/>
              <a:t>continuous improvement and document the </a:t>
            </a:r>
            <a:r>
              <a:rPr lang="en-US" dirty="0" smtClean="0"/>
              <a:t>journey?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6250" y="661988"/>
            <a:ext cx="18097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598" y="139184"/>
            <a:ext cx="162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Where are we?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" y="4787384"/>
            <a:ext cx="2390776" cy="1390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Users\spantli\Desktop\crazy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797" y="4787384"/>
            <a:ext cx="2393951" cy="1485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spantli\Desktop\crazy workplac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49" y="4787384"/>
            <a:ext cx="2393951" cy="1485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C:\Users\spantli\Desktop\Three word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75" y="4787384"/>
            <a:ext cx="2390775" cy="1485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51200" y="1057275"/>
            <a:ext cx="5667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We are what we value…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8526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pancakes and ice cr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677" y="314323"/>
            <a:ext cx="4181118" cy="2600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2474" y="3232130"/>
            <a:ext cx="99155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It is going to take more than pancakes and ice cream to heal the campus, but these things bring us together and remind us we’re a member of a community.  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Each one of us shapes the culture.  Is my contribution positive or negative?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We all have a role in building culture and, then, believing in it to sustain it.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Acknowledge processes that generate widespread pain for us, or others, and collaborate  to resolve.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Establish a training and development program that pushes us forward.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598" y="139184"/>
            <a:ext cx="1914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Path to a new us.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69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9848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WOW!</a:t>
            </a:r>
            <a:r>
              <a:rPr lang="en-US" dirty="0" smtClean="0"/>
              <a:t> WEEK</a:t>
            </a:r>
            <a:br>
              <a:rPr lang="en-US" dirty="0" smtClean="0"/>
            </a:br>
            <a:r>
              <a:rPr lang="en-US" dirty="0" smtClean="0"/>
              <a:t>April 9 – 13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0999" y="2219331"/>
            <a:ext cx="11496675" cy="3667119"/>
          </a:xfrm>
        </p:spPr>
        <p:txBody>
          <a:bodyPr>
            <a:normAutofit/>
          </a:bodyPr>
          <a:lstStyle/>
          <a:p>
            <a:r>
              <a:rPr lang="en-US" dirty="0" smtClean="0"/>
              <a:t>Random acts of appreciation for co-workers</a:t>
            </a:r>
          </a:p>
          <a:p>
            <a:r>
              <a:rPr lang="en-US" dirty="0" smtClean="0"/>
              <a:t>The Daily Dozen – Daily delivery of a dozen donuts </a:t>
            </a:r>
          </a:p>
          <a:p>
            <a:r>
              <a:rPr lang="en-US" dirty="0" smtClean="0"/>
              <a:t>Nominate someone online to receive a “Shout Out!” </a:t>
            </a:r>
          </a:p>
          <a:p>
            <a:r>
              <a:rPr lang="en-US" dirty="0" smtClean="0"/>
              <a:t>Send a “You Make a Difference” notecard</a:t>
            </a:r>
          </a:p>
          <a:p>
            <a:r>
              <a:rPr lang="en-US" dirty="0" smtClean="0"/>
              <a:t>Popcorn Day and Ice Cream Day</a:t>
            </a:r>
          </a:p>
          <a:p>
            <a:r>
              <a:rPr lang="en-US" dirty="0" smtClean="0"/>
              <a:t>Photos of Service Award winners on display in the Hub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598" y="139184"/>
            <a:ext cx="2124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Path to a new us.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69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48675" cy="686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15400" y="1514475"/>
            <a:ext cx="29908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Campus will close to emphasize the event’s importance.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Unique awards that celebration OSU-OKC’s identity.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Celebration of employment milestones and staff and faculty excellence awards.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4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240" y="466725"/>
            <a:ext cx="8206360" cy="5888925"/>
          </a:xfrm>
        </p:spPr>
      </p:pic>
    </p:spTree>
    <p:extLst>
      <p:ext uri="{BB962C8B-B14F-4D97-AF65-F5344CB8AC3E}">
        <p14:creationId xmlns:p14="http://schemas.microsoft.com/office/powerpoint/2010/main" val="97423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95325"/>
            <a:ext cx="12192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smtClean="0"/>
              <a:t>Thank you!</a:t>
            </a:r>
          </a:p>
          <a:p>
            <a:pPr algn="ctr"/>
            <a:r>
              <a:rPr lang="en-US" sz="6600" dirty="0" smtClean="0"/>
              <a:t>100 Days of Different</a:t>
            </a:r>
            <a:endParaRPr lang="en-US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95484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Strategic plan </a:t>
            </a:r>
          </a:p>
          <a:p>
            <a:pPr algn="ctr"/>
            <a:r>
              <a:rPr lang="en-US" sz="2000" dirty="0" smtClean="0"/>
              <a:t>Student survey (Spring 2018)</a:t>
            </a:r>
          </a:p>
          <a:p>
            <a:pPr algn="ctr"/>
            <a:r>
              <a:rPr lang="en-US" sz="2000" dirty="0"/>
              <a:t>Orange pulse survey</a:t>
            </a:r>
          </a:p>
          <a:p>
            <a:pPr algn="ctr"/>
            <a:r>
              <a:rPr lang="en-US" sz="2000" dirty="0" smtClean="0"/>
              <a:t>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54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US" dirty="0" smtClean="0"/>
              <a:t>SP/BD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598" y="139184"/>
            <a:ext cx="162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Budget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14472" y="1408113"/>
            <a:ext cx="9115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800" dirty="0" smtClean="0"/>
              <a:t>OSU-OKC provides industry-relevant higher education for a diverse student population through innovative technology and experienced faculty and staff; leading to personal growth, graduation, and employment that supports the needs of a multi-cultural region.</a:t>
            </a:r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0" y="3088064"/>
            <a:ext cx="12215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Student </a:t>
            </a:r>
            <a:r>
              <a:rPr lang="en-US" sz="3200" dirty="0"/>
              <a:t>success.  Employee </a:t>
            </a:r>
            <a:r>
              <a:rPr lang="en-US" sz="3200" dirty="0" smtClean="0"/>
              <a:t>Excellence.</a:t>
            </a:r>
            <a:r>
              <a:rPr lang="en-US" sz="3200" dirty="0"/>
              <a:t>  Industry relevant.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4349" y="4038599"/>
            <a:ext cx="1147762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are what we value…</a:t>
            </a:r>
          </a:p>
          <a:p>
            <a:pPr marL="457200" indent="-457200">
              <a:buFont typeface="Arial" charset="0"/>
              <a:buChar char="•"/>
            </a:pPr>
            <a:endParaRPr lang="en-US" sz="1400" dirty="0"/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/>
              <a:t>We take ownership of our daily actions that support these themes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/>
              <a:t>We respect our colleagues’ role and contribution to the mission and plan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/>
              <a:t>We trust and respect others because we, ourselves, </a:t>
            </a:r>
            <a:r>
              <a:rPr lang="en-US" sz="2400" dirty="0" smtClean="0"/>
              <a:t>want to </a:t>
            </a:r>
            <a:r>
              <a:rPr lang="en-US" sz="2400" dirty="0"/>
              <a:t>be trusted and respected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/>
              <a:t>We assess our individual and collective efforts, and adjust accordingly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/>
              <a:t>We embrace continuous improvement and document the journey</a:t>
            </a:r>
          </a:p>
        </p:txBody>
      </p:sp>
    </p:spTree>
    <p:extLst>
      <p:ext uri="{BB962C8B-B14F-4D97-AF65-F5344CB8AC3E}">
        <p14:creationId xmlns:p14="http://schemas.microsoft.com/office/powerpoint/2010/main" val="217045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SP/BD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Entry open through close of business March 30</a:t>
            </a:r>
          </a:p>
          <a:p>
            <a:r>
              <a:rPr lang="en-US" dirty="0" smtClean="0"/>
              <a:t>Requests/Modifications for personnel, M&amp;O dollars and equipment will need to reference existing strategic plan</a:t>
            </a:r>
          </a:p>
          <a:p>
            <a:r>
              <a:rPr lang="en-US" dirty="0" smtClean="0"/>
              <a:t>All requests/modifications are posted to SP/BD site once compiled</a:t>
            </a:r>
          </a:p>
          <a:p>
            <a:r>
              <a:rPr lang="en-US" dirty="0" smtClean="0"/>
              <a:t>Final word on budget will be end of May/1</a:t>
            </a:r>
            <a:r>
              <a:rPr lang="en-US" baseline="30000" dirty="0" smtClean="0"/>
              <a:t>st</a:t>
            </a:r>
            <a:r>
              <a:rPr lang="en-US" dirty="0" smtClean="0"/>
              <a:t> of June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598" y="139184"/>
            <a:ext cx="162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Budget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90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68362"/>
          </a:xfrm>
        </p:spPr>
        <p:txBody>
          <a:bodyPr/>
          <a:lstStyle/>
          <a:p>
            <a:r>
              <a:rPr lang="en-US" dirty="0" smtClean="0"/>
              <a:t>Some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109728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Budget cut in FY16:  -3.5% / -$408,216</a:t>
            </a:r>
          </a:p>
          <a:p>
            <a:pPr lvl="1"/>
            <a:r>
              <a:rPr lang="en-US" sz="2400" dirty="0" smtClean="0"/>
              <a:t>Tuition:  increased 3.5%</a:t>
            </a:r>
          </a:p>
          <a:p>
            <a:pPr lvl="1"/>
            <a:r>
              <a:rPr lang="en-US" sz="2400" dirty="0" smtClean="0"/>
              <a:t>Enrollment:  Fall -12.6%, Spring -6.9%</a:t>
            </a:r>
          </a:p>
          <a:p>
            <a:r>
              <a:rPr lang="en-US" dirty="0" smtClean="0"/>
              <a:t>Budget cut in FY17:  -15.95% / -$1,007,872</a:t>
            </a:r>
          </a:p>
          <a:p>
            <a:pPr lvl="1"/>
            <a:r>
              <a:rPr lang="en-US" sz="2400" dirty="0" smtClean="0"/>
              <a:t>Tuition:  increased 4%</a:t>
            </a:r>
          </a:p>
          <a:p>
            <a:pPr lvl="1"/>
            <a:r>
              <a:rPr lang="en-US" sz="2400" dirty="0" smtClean="0"/>
              <a:t>Enrollment:  Fall +1.1%, Spring -1.1%</a:t>
            </a:r>
          </a:p>
          <a:p>
            <a:r>
              <a:rPr lang="en-US" dirty="0" smtClean="0"/>
              <a:t>Budget cut in FY18:  -6.08% / -$575,298</a:t>
            </a:r>
          </a:p>
          <a:p>
            <a:pPr lvl="1"/>
            <a:r>
              <a:rPr lang="en-US" sz="2400" dirty="0" smtClean="0"/>
              <a:t>Tuition:  increased 3%</a:t>
            </a:r>
          </a:p>
          <a:p>
            <a:pPr lvl="1"/>
            <a:r>
              <a:rPr lang="en-US" sz="2400" dirty="0" smtClean="0"/>
              <a:t>Enrollment:  Fall -3.3%, Spring -3.3%</a:t>
            </a:r>
            <a:endParaRPr lang="en-US" sz="2400" dirty="0"/>
          </a:p>
          <a:p>
            <a:r>
              <a:rPr lang="en-US" dirty="0" smtClean="0"/>
              <a:t>Estimate for FY19:  -5 to -7% / -$444,204 to -$621,885</a:t>
            </a:r>
            <a:endParaRPr lang="en-US" dirty="0"/>
          </a:p>
          <a:p>
            <a:pPr lvl="1"/>
            <a:r>
              <a:rPr lang="en-US" sz="2400" dirty="0" smtClean="0"/>
              <a:t>Tuition:  still to be determined</a:t>
            </a:r>
            <a:endParaRPr lang="en-US" sz="2400" dirty="0"/>
          </a:p>
          <a:p>
            <a:pPr lvl="1"/>
            <a:r>
              <a:rPr lang="en-US" sz="2400" dirty="0" smtClean="0"/>
              <a:t>Enrollment:  Up!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598" y="139184"/>
            <a:ext cx="162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Budget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3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5573" y="1114425"/>
            <a:ext cx="8791575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What you said…</a:t>
            </a:r>
          </a:p>
          <a:p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I’m inspired to go to work.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I’m excited to go to work.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I have a sense of personal accomplishment.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I am empowered to make decisions and find new and better ways.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I have positive working relationships.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My co-workers treat me with respect.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r>
              <a:rPr lang="en-US" sz="4000" dirty="0" smtClean="0"/>
              <a:t>90% 	What I do makes a difference!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6250" y="661988"/>
            <a:ext cx="18097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98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notice  (Spring 2018 Survey)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746448"/>
            <a:ext cx="9613861" cy="3599316"/>
          </a:xfrm>
        </p:spPr>
        <p:txBody>
          <a:bodyPr>
            <a:noAutofit/>
          </a:bodyPr>
          <a:lstStyle/>
          <a:p>
            <a:r>
              <a:rPr lang="en-US" sz="3200" dirty="0" smtClean="0"/>
              <a:t>Friendly and helpful staff				90%</a:t>
            </a:r>
          </a:p>
          <a:p>
            <a:r>
              <a:rPr lang="en-US" sz="3200" dirty="0" smtClean="0"/>
              <a:t>Quality instructors					85%</a:t>
            </a:r>
          </a:p>
          <a:p>
            <a:r>
              <a:rPr lang="en-US" sz="3200" dirty="0" smtClean="0"/>
              <a:t>Education is worth the investment		91%</a:t>
            </a:r>
          </a:p>
          <a:p>
            <a:r>
              <a:rPr lang="en-US" sz="3200" dirty="0" smtClean="0"/>
              <a:t>I am proud to attend				90%		</a:t>
            </a:r>
          </a:p>
          <a:p>
            <a:r>
              <a:rPr lang="en-US" sz="3200" dirty="0" smtClean="0"/>
              <a:t>I am being prepared for a career		85%		</a:t>
            </a:r>
          </a:p>
          <a:p>
            <a:r>
              <a:rPr lang="en-US" sz="3200" dirty="0" smtClean="0"/>
              <a:t>I would recommend OSU-OKC			93%</a:t>
            </a:r>
          </a:p>
          <a:p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229475" y="2225836"/>
            <a:ext cx="2895600" cy="40011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Agree/Strongly Agree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28598" y="139184"/>
            <a:ext cx="162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Student Survey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2475" y="1419225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Survey launch		March 7, 2018</a:t>
            </a:r>
          </a:p>
          <a:p>
            <a:r>
              <a:rPr lang="en-US" dirty="0" smtClean="0"/>
              <a:t>Questions		30</a:t>
            </a:r>
          </a:p>
          <a:p>
            <a:r>
              <a:rPr lang="en-US" dirty="0" smtClean="0"/>
              <a:t>Responses		1,198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33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598738"/>
            <a:ext cx="1136332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following slides were not part of the original presentation, but convey employee responses to the multiple choice questions in the </a:t>
            </a:r>
            <a:r>
              <a:rPr lang="en-US" dirty="0" err="1" smtClean="0"/>
              <a:t>OrangePulse</a:t>
            </a:r>
            <a:r>
              <a:rPr lang="en-US" dirty="0" smtClean="0"/>
              <a:t> survey.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7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and Development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2806166"/>
              </p:ext>
            </p:extLst>
          </p:nvPr>
        </p:nvGraphicFramePr>
        <p:xfrm>
          <a:off x="337459" y="2293258"/>
          <a:ext cx="5573484" cy="4175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690258" y="6172199"/>
            <a:ext cx="4795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       Agree             Neutral	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</a:rPr>
              <a:t>         Disagree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46064141"/>
              </p:ext>
            </p:extLst>
          </p:nvPr>
        </p:nvGraphicFramePr>
        <p:xfrm>
          <a:off x="5557497" y="2329544"/>
          <a:ext cx="5665675" cy="4139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15"/>
          <p:cNvSpPr/>
          <p:nvPr/>
        </p:nvSpPr>
        <p:spPr>
          <a:xfrm>
            <a:off x="3690258" y="6245090"/>
            <a:ext cx="370116" cy="223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71054" y="6245090"/>
            <a:ext cx="370116" cy="2235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89952" y="6245090"/>
            <a:ext cx="370116" cy="22355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65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Fulfillment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67871051"/>
              </p:ext>
            </p:extLst>
          </p:nvPr>
        </p:nvGraphicFramePr>
        <p:xfrm>
          <a:off x="87089" y="2162629"/>
          <a:ext cx="5923188" cy="4306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690258" y="6172199"/>
            <a:ext cx="4795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       Agree             Neutral	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</a:rPr>
              <a:t>         Disagree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57982927"/>
              </p:ext>
            </p:extLst>
          </p:nvPr>
        </p:nvGraphicFramePr>
        <p:xfrm>
          <a:off x="5428230" y="2140404"/>
          <a:ext cx="6846775" cy="4328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15"/>
          <p:cNvSpPr/>
          <p:nvPr/>
        </p:nvSpPr>
        <p:spPr>
          <a:xfrm>
            <a:off x="3690258" y="6245090"/>
            <a:ext cx="370116" cy="223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71054" y="6245090"/>
            <a:ext cx="370116" cy="2235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89952" y="6245090"/>
            <a:ext cx="370116" cy="22355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9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Fulfillment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03435438"/>
              </p:ext>
            </p:extLst>
          </p:nvPr>
        </p:nvGraphicFramePr>
        <p:xfrm>
          <a:off x="81608" y="2155372"/>
          <a:ext cx="5894651" cy="4313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690258" y="6172199"/>
            <a:ext cx="4795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       Agree             Neutral	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</a:rPr>
              <a:t>         Disagree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51548446"/>
              </p:ext>
            </p:extLst>
          </p:nvPr>
        </p:nvGraphicFramePr>
        <p:xfrm>
          <a:off x="5171054" y="2155372"/>
          <a:ext cx="6640843" cy="4313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15"/>
          <p:cNvSpPr/>
          <p:nvPr/>
        </p:nvSpPr>
        <p:spPr>
          <a:xfrm>
            <a:off x="3690258" y="6245090"/>
            <a:ext cx="370116" cy="223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71054" y="6245090"/>
            <a:ext cx="370116" cy="2235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89952" y="6245090"/>
            <a:ext cx="370116" cy="22355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01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Fulfillment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90258" y="6172199"/>
            <a:ext cx="4795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       Agree             Neutral	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</a:rPr>
              <a:t>         Disagree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3069406"/>
              </p:ext>
            </p:extLst>
          </p:nvPr>
        </p:nvGraphicFramePr>
        <p:xfrm>
          <a:off x="5715002" y="2038351"/>
          <a:ext cx="5540827" cy="3991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5"/>
          <p:cNvSpPr/>
          <p:nvPr/>
        </p:nvSpPr>
        <p:spPr>
          <a:xfrm>
            <a:off x="3690258" y="6245090"/>
            <a:ext cx="370116" cy="223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71054" y="6245090"/>
            <a:ext cx="370116" cy="2235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89952" y="6245090"/>
            <a:ext cx="370116" cy="22355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0" name="Content Placeholder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969360"/>
              </p:ext>
            </p:extLst>
          </p:nvPr>
        </p:nvGraphicFramePr>
        <p:xfrm>
          <a:off x="209550" y="1907058"/>
          <a:ext cx="6125212" cy="3974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970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799" y="1057275"/>
            <a:ext cx="6181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100 Days of Different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933450" y="2184261"/>
            <a:ext cx="1091565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A&amp;M Regents approved OSU-OKC’s revised mission statement  that emphasizes: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/>
              <a:t>Industry-relevance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/>
              <a:t>Student diversity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/>
              <a:t>Innovative technology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/>
              <a:t>Experienced faculty and staff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Emphasizes outcomes: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/>
              <a:t>Personal growth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/>
              <a:t>Graduation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/>
              <a:t>Employment supporting the needs of a multi-cultural region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350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Fulfillment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68318976"/>
              </p:ext>
            </p:extLst>
          </p:nvPr>
        </p:nvGraphicFramePr>
        <p:xfrm>
          <a:off x="-2" y="1992087"/>
          <a:ext cx="6139545" cy="4549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690258" y="6172199"/>
            <a:ext cx="4795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       Agree             Neutral	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</a:rPr>
              <a:t>         Disagree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54599895"/>
              </p:ext>
            </p:extLst>
          </p:nvPr>
        </p:nvGraphicFramePr>
        <p:xfrm>
          <a:off x="2602410" y="1948543"/>
          <a:ext cx="6987184" cy="4592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15"/>
          <p:cNvSpPr/>
          <p:nvPr/>
        </p:nvSpPr>
        <p:spPr>
          <a:xfrm>
            <a:off x="3690258" y="6245090"/>
            <a:ext cx="370116" cy="223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71054" y="6245090"/>
            <a:ext cx="370116" cy="2235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89952" y="6245090"/>
            <a:ext cx="370116" cy="22355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29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Compensation and Recognition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93663547"/>
              </p:ext>
            </p:extLst>
          </p:nvPr>
        </p:nvGraphicFramePr>
        <p:xfrm>
          <a:off x="-576941" y="2002972"/>
          <a:ext cx="6858000" cy="4855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690258" y="6172199"/>
            <a:ext cx="4795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       Agree             Neutral	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</a:rPr>
              <a:t>         Disagree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90258" y="6245090"/>
            <a:ext cx="370116" cy="223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71054" y="6245090"/>
            <a:ext cx="370116" cy="2235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89952" y="6245090"/>
            <a:ext cx="370116" cy="22355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0" name="Content Placeholder 1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166177848"/>
              </p:ext>
            </p:extLst>
          </p:nvPr>
        </p:nvGraphicFramePr>
        <p:xfrm>
          <a:off x="5541170" y="2002972"/>
          <a:ext cx="6487545" cy="4465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692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Workload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55871295"/>
              </p:ext>
            </p:extLst>
          </p:nvPr>
        </p:nvGraphicFramePr>
        <p:xfrm>
          <a:off x="0" y="2147798"/>
          <a:ext cx="6150428" cy="4393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690258" y="6172199"/>
            <a:ext cx="4795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       Agree             Neutral	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</a:rPr>
              <a:t>         Disagree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45216248"/>
              </p:ext>
            </p:extLst>
          </p:nvPr>
        </p:nvGraphicFramePr>
        <p:xfrm>
          <a:off x="5248359" y="2082959"/>
          <a:ext cx="6943641" cy="4458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15"/>
          <p:cNvSpPr/>
          <p:nvPr/>
        </p:nvSpPr>
        <p:spPr>
          <a:xfrm>
            <a:off x="3690258" y="6245090"/>
            <a:ext cx="370116" cy="223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71054" y="6245090"/>
            <a:ext cx="370116" cy="2235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89952" y="6245090"/>
            <a:ext cx="370116" cy="22355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68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Workplace Environment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54399031"/>
              </p:ext>
            </p:extLst>
          </p:nvPr>
        </p:nvGraphicFramePr>
        <p:xfrm>
          <a:off x="-118334" y="1999137"/>
          <a:ext cx="6540651" cy="4542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690258" y="6172199"/>
            <a:ext cx="4795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       Agree             Neutral	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</a:rPr>
              <a:t>         Disagree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87987270"/>
              </p:ext>
            </p:extLst>
          </p:nvPr>
        </p:nvGraphicFramePr>
        <p:xfrm>
          <a:off x="5171057" y="2082959"/>
          <a:ext cx="6814117" cy="4458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15"/>
          <p:cNvSpPr/>
          <p:nvPr/>
        </p:nvSpPr>
        <p:spPr>
          <a:xfrm>
            <a:off x="3690258" y="6245090"/>
            <a:ext cx="370116" cy="223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71054" y="6245090"/>
            <a:ext cx="370116" cy="2235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89952" y="6245090"/>
            <a:ext cx="370116" cy="22355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Workplace Environment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38337374"/>
              </p:ext>
            </p:extLst>
          </p:nvPr>
        </p:nvGraphicFramePr>
        <p:xfrm>
          <a:off x="1" y="2147798"/>
          <a:ext cx="5834743" cy="4320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690258" y="6172199"/>
            <a:ext cx="4795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       Agree             Neutral	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</a:rPr>
              <a:t>         Disagree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62941729"/>
              </p:ext>
            </p:extLst>
          </p:nvPr>
        </p:nvGraphicFramePr>
        <p:xfrm>
          <a:off x="5171054" y="2119404"/>
          <a:ext cx="7020946" cy="4349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15"/>
          <p:cNvSpPr/>
          <p:nvPr/>
        </p:nvSpPr>
        <p:spPr>
          <a:xfrm>
            <a:off x="3690258" y="6245090"/>
            <a:ext cx="370116" cy="223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71054" y="6245090"/>
            <a:ext cx="370116" cy="2235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89952" y="6245090"/>
            <a:ext cx="370116" cy="22355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88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Workplace Environment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90258" y="6172199"/>
            <a:ext cx="4795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       Agree             Neutral	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</a:rPr>
              <a:t>         Disagree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04539129"/>
              </p:ext>
            </p:extLst>
          </p:nvPr>
        </p:nvGraphicFramePr>
        <p:xfrm>
          <a:off x="2585549" y="2078786"/>
          <a:ext cx="7004574" cy="4572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5"/>
          <p:cNvSpPr/>
          <p:nvPr/>
        </p:nvSpPr>
        <p:spPr>
          <a:xfrm>
            <a:off x="3690258" y="6245090"/>
            <a:ext cx="370116" cy="223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71054" y="6245090"/>
            <a:ext cx="370116" cy="2235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89952" y="6245090"/>
            <a:ext cx="370116" cy="22355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03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9082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Discussion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3965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799" y="1057275"/>
            <a:ext cx="6181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100 Days of Different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123949" y="1838325"/>
            <a:ext cx="108394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Who are we?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/>
              <a:t>Strategic plan update (Tracy, Lisa, Patti work reviewed for alignment against HLC criteria)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/>
              <a:t>Spring student survey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/>
              <a:t>Orange Pulse survey </a:t>
            </a:r>
          </a:p>
          <a:p>
            <a:endParaRPr lang="en-US" sz="2000" dirty="0" smtClean="0"/>
          </a:p>
          <a:p>
            <a:r>
              <a:rPr lang="en-US" sz="2000" dirty="0" smtClean="0"/>
              <a:t>What is happening?</a:t>
            </a:r>
            <a:endParaRPr lang="en-US" sz="2000" dirty="0"/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/>
              <a:t>Communication channels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000" dirty="0" smtClean="0"/>
              <a:t>Higher Good, non-agenda lunches, reinforce the system’s chain of command</a:t>
            </a:r>
          </a:p>
          <a:p>
            <a:endParaRPr lang="en-US" sz="2000" dirty="0" smtClean="0"/>
          </a:p>
          <a:p>
            <a:r>
              <a:rPr lang="en-US" sz="2000" dirty="0" smtClean="0"/>
              <a:t>Meetings with advisory boards, business and industry, area high schools, non-profit leaders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/>
              <a:t>Identify regional needs and our role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123949" y="5522535"/>
            <a:ext cx="8905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Understanding the budget and impacts of state allocations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/>
              <a:t>What can we accomplish, together</a:t>
            </a:r>
          </a:p>
        </p:txBody>
      </p:sp>
    </p:spTree>
    <p:extLst>
      <p:ext uri="{BB962C8B-B14F-4D97-AF65-F5344CB8AC3E}">
        <p14:creationId xmlns:p14="http://schemas.microsoft.com/office/powerpoint/2010/main" val="224273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US" dirty="0" smtClean="0"/>
              <a:t>Prior Mission &amp; Strategic Plan Goals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14472" y="1408113"/>
            <a:ext cx="9115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800" dirty="0" smtClean="0"/>
              <a:t>Oklahoma State University – Oklahoma City develops and delivers collegiate level career transfer educational programs, professional development and support services which prepare individuals to live and work in an increasingly technological global community.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619123" y="3009900"/>
            <a:ext cx="1091565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Goal 1: Improve </a:t>
            </a:r>
            <a:r>
              <a:rPr lang="en-US" sz="1400" b="1" dirty="0" smtClean="0"/>
              <a:t>student success, retention and subsequent graduation rates</a:t>
            </a:r>
            <a:r>
              <a:rPr lang="en-US" sz="1400" dirty="0" smtClean="0"/>
              <a:t> of all students attending Oklahoma State University – Oklahoma City.</a:t>
            </a:r>
          </a:p>
          <a:p>
            <a:endParaRPr lang="en-US" sz="1400" dirty="0"/>
          </a:p>
          <a:p>
            <a:r>
              <a:rPr lang="en-US" sz="1400" dirty="0" smtClean="0"/>
              <a:t>Goal 2: Ensure the highest standards of </a:t>
            </a:r>
            <a:r>
              <a:rPr lang="en-US" sz="1400" b="1" dirty="0" smtClean="0"/>
              <a:t>excellence in teaching and learning both inside and outside </a:t>
            </a:r>
            <a:r>
              <a:rPr lang="en-US" sz="1400" dirty="0" smtClean="0"/>
              <a:t>the traditional instructional environment.</a:t>
            </a:r>
          </a:p>
          <a:p>
            <a:endParaRPr lang="en-US" sz="1400" dirty="0"/>
          </a:p>
          <a:p>
            <a:r>
              <a:rPr lang="en-US" sz="1400" dirty="0" smtClean="0"/>
              <a:t>Goal 3: </a:t>
            </a:r>
            <a:r>
              <a:rPr lang="en-US" sz="1400" b="1" dirty="0" smtClean="0"/>
              <a:t>Secure resources </a:t>
            </a:r>
            <a:r>
              <a:rPr lang="en-US" sz="1400" dirty="0" smtClean="0"/>
              <a:t>needed to fulfill the OSU-OKC mission and maximize the </a:t>
            </a:r>
            <a:r>
              <a:rPr lang="en-US" sz="1400" b="1" dirty="0" smtClean="0"/>
              <a:t>effective and efficient use of those resources</a:t>
            </a:r>
            <a:r>
              <a:rPr lang="en-US" sz="1400" dirty="0" smtClean="0"/>
              <a:t>.</a:t>
            </a:r>
          </a:p>
          <a:p>
            <a:endParaRPr lang="en-US" sz="1400" dirty="0"/>
          </a:p>
          <a:p>
            <a:r>
              <a:rPr lang="en-US" sz="1400" dirty="0" smtClean="0"/>
              <a:t>Goal 4: Increase the institution’s </a:t>
            </a:r>
            <a:r>
              <a:rPr lang="en-US" sz="1400" b="1" dirty="0" smtClean="0"/>
              <a:t>engagement &amp; marketing in the community </a:t>
            </a:r>
            <a:r>
              <a:rPr lang="en-US" sz="1400" dirty="0" smtClean="0"/>
              <a:t>and regional through programs and activities.</a:t>
            </a:r>
          </a:p>
          <a:p>
            <a:endParaRPr lang="en-US" sz="1400" dirty="0"/>
          </a:p>
          <a:p>
            <a:r>
              <a:rPr lang="en-US" sz="1400" dirty="0" smtClean="0"/>
              <a:t>Goal 5: Enhance the relationship between </a:t>
            </a:r>
            <a:r>
              <a:rPr lang="en-US" sz="1400" b="1" dirty="0" smtClean="0"/>
              <a:t>OSU-OKC and the Stillwater campus</a:t>
            </a:r>
            <a:r>
              <a:rPr lang="en-US" sz="1400" dirty="0" smtClean="0"/>
              <a:t> and other partners, as appropriate.</a:t>
            </a:r>
          </a:p>
          <a:p>
            <a:endParaRPr lang="en-US" sz="1400" dirty="0"/>
          </a:p>
          <a:p>
            <a:r>
              <a:rPr lang="en-US" sz="1400" dirty="0" smtClean="0"/>
              <a:t>Goal 6: Maintain </a:t>
            </a:r>
            <a:r>
              <a:rPr lang="en-US" sz="1400" b="1" dirty="0" smtClean="0"/>
              <a:t>progressive infrastructure plans </a:t>
            </a:r>
            <a:r>
              <a:rPr lang="en-US" sz="1400" dirty="0" smtClean="0"/>
              <a:t>that evolve with the campus mission to support the university community.</a:t>
            </a:r>
          </a:p>
          <a:p>
            <a:endParaRPr lang="en-US" sz="1400" dirty="0"/>
          </a:p>
          <a:p>
            <a:r>
              <a:rPr lang="en-US" sz="1400" dirty="0" smtClean="0"/>
              <a:t>Goal 7:  Support a culture that </a:t>
            </a:r>
            <a:r>
              <a:rPr lang="en-US" sz="1400" b="1" dirty="0" smtClean="0"/>
              <a:t>values a diverse and inclusive </a:t>
            </a:r>
            <a:r>
              <a:rPr lang="en-US" sz="1400" dirty="0" smtClean="0"/>
              <a:t>learning and working environment.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28598" y="139184"/>
            <a:ext cx="162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Who are we?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7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14472" y="1408113"/>
            <a:ext cx="9115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800" dirty="0" smtClean="0"/>
              <a:t>OSU-OKC provides industry-relevant higher education for a diverse student population through innovative technology and experienced faculty and staff; leading to personal growth, graduation, and employment that supports the needs of a multi-cultural region.</a:t>
            </a:r>
            <a:endParaRPr lang="en-US" sz="1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US" dirty="0" smtClean="0"/>
              <a:t>Revised Mission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3816" y="5726489"/>
            <a:ext cx="12215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Student </a:t>
            </a:r>
            <a:r>
              <a:rPr lang="en-US" sz="3200" dirty="0"/>
              <a:t>success.  Employee </a:t>
            </a:r>
            <a:r>
              <a:rPr lang="en-US" sz="3200" dirty="0" smtClean="0"/>
              <a:t>Excellence.</a:t>
            </a:r>
            <a:r>
              <a:rPr lang="en-US" sz="3200" dirty="0"/>
              <a:t>  Industry relevant.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4358" y="3886200"/>
            <a:ext cx="109156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Goal 1: </a:t>
            </a:r>
            <a:r>
              <a:rPr lang="en-US" sz="1400" b="1" dirty="0" smtClean="0"/>
              <a:t>Improve student success</a:t>
            </a:r>
            <a:r>
              <a:rPr lang="en-US" sz="1400" dirty="0" smtClean="0"/>
              <a:t>, persistence, retention and completion rates,  and students’ transition to work or further education.  </a:t>
            </a:r>
          </a:p>
          <a:p>
            <a:endParaRPr lang="en-US" sz="1400" dirty="0"/>
          </a:p>
          <a:p>
            <a:r>
              <a:rPr lang="en-US" sz="1400" dirty="0" smtClean="0"/>
              <a:t>Goal 2: Recruit, develop, and retain </a:t>
            </a:r>
            <a:r>
              <a:rPr lang="en-US" sz="1400" b="1" dirty="0" smtClean="0"/>
              <a:t>quality faculty and staff</a:t>
            </a:r>
            <a:r>
              <a:rPr lang="en-US" sz="1400" dirty="0" smtClean="0"/>
              <a:t>.</a:t>
            </a:r>
          </a:p>
          <a:p>
            <a:endParaRPr lang="en-US" sz="1400" dirty="0"/>
          </a:p>
          <a:p>
            <a:r>
              <a:rPr lang="en-US" sz="1400" dirty="0" smtClean="0"/>
              <a:t>Goal 3: Engage OSU-OKC’s </a:t>
            </a:r>
            <a:r>
              <a:rPr lang="en-US" sz="1400" b="1" dirty="0" smtClean="0"/>
              <a:t>internal and external stakeholders </a:t>
            </a:r>
            <a:r>
              <a:rPr lang="en-US" sz="1400" dirty="0" smtClean="0"/>
              <a:t>in activities that support the campus’ delivery of industry-relevant education.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598" y="139184"/>
            <a:ext cx="162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Who are we?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2874963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Simplify the goal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89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3816" y="1167764"/>
            <a:ext cx="12215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Student </a:t>
            </a:r>
            <a:r>
              <a:rPr lang="en-US" sz="3200" dirty="0"/>
              <a:t>success.  Employee </a:t>
            </a:r>
            <a:r>
              <a:rPr lang="en-US" sz="3200" dirty="0" smtClean="0"/>
              <a:t>Excellence.</a:t>
            </a:r>
            <a:r>
              <a:rPr lang="en-US" sz="3200" dirty="0"/>
              <a:t>  Industry relevant.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349" y="2066924"/>
            <a:ext cx="114776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are what we value…</a:t>
            </a:r>
          </a:p>
          <a:p>
            <a:pPr marL="457200" indent="-457200">
              <a:buFont typeface="Arial" charset="0"/>
              <a:buChar char="•"/>
            </a:pPr>
            <a:endParaRPr lang="en-US" sz="1400" dirty="0"/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/>
              <a:t>We take ownership of our daily actions that support these themes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/>
              <a:t>We respect our colleagues’ role and contribution to the mission and plan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/>
              <a:t>We trust and respect others because we, ourselves, </a:t>
            </a:r>
            <a:r>
              <a:rPr lang="en-US" sz="2400" dirty="0" smtClean="0"/>
              <a:t>want to </a:t>
            </a:r>
            <a:r>
              <a:rPr lang="en-US" sz="2400" dirty="0"/>
              <a:t>be trusted and respected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/>
              <a:t>We assess our individual and collective efforts, and adjust accordingly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/>
              <a:t>We embrace continuous improvement and document the journey</a:t>
            </a:r>
          </a:p>
          <a:p>
            <a:pPr marL="457200" indent="-457200">
              <a:buFont typeface="Arial" charset="0"/>
              <a:buChar char="•"/>
            </a:pPr>
            <a:endParaRPr lang="en-US" sz="2400" dirty="0"/>
          </a:p>
          <a:p>
            <a:pPr marL="457200" indent="-457200">
              <a:buFont typeface="Arial" charset="0"/>
              <a:buChar char="•"/>
            </a:pPr>
            <a:endParaRPr lang="en-US" sz="2400" dirty="0" smtClean="0"/>
          </a:p>
          <a:p>
            <a:pPr marL="457200" indent="-457200">
              <a:buFont typeface="Arial" charset="0"/>
              <a:buChar char="•"/>
            </a:pPr>
            <a:endParaRPr lang="en-US" sz="2400" dirty="0"/>
          </a:p>
          <a:p>
            <a:pPr marL="457200" indent="-457200">
              <a:buFont typeface="Arial" charset="0"/>
              <a:buChar char="•"/>
            </a:pPr>
            <a:endParaRPr lang="en-US" sz="2400" dirty="0" smtClean="0"/>
          </a:p>
          <a:p>
            <a:r>
              <a:rPr lang="en-US" sz="2400" dirty="0" smtClean="0"/>
              <a:t>		Draft plan disseminated to campus for review and comment (mid-April)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598" y="139184"/>
            <a:ext cx="162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Who are we?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98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6250" y="661988"/>
            <a:ext cx="18097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598" y="139184"/>
            <a:ext cx="162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Where are we?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6511" y="1847761"/>
            <a:ext cx="7134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Survey launch		January 30</a:t>
            </a:r>
          </a:p>
          <a:p>
            <a:r>
              <a:rPr lang="en-US" dirty="0" smtClean="0"/>
              <a:t>Questions		26</a:t>
            </a:r>
          </a:p>
          <a:p>
            <a:r>
              <a:rPr lang="en-US" dirty="0" smtClean="0"/>
              <a:t>Respondents		178 employees (129 Staff, 49 Faculty)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76511" y="3400128"/>
            <a:ext cx="765810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charset="0"/>
              <a:buChar char="•"/>
            </a:pPr>
            <a:r>
              <a:rPr lang="en-US" sz="2800" dirty="0" smtClean="0"/>
              <a:t>Training and development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2800" dirty="0" smtClean="0"/>
              <a:t>Personal fulfillment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2800" dirty="0" smtClean="0"/>
              <a:t>Compensation and recognition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2800" dirty="0" smtClean="0"/>
              <a:t>Workload and work/life balance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2800" dirty="0" smtClean="0"/>
              <a:t>Workplace environment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2800" dirty="0" smtClean="0"/>
              <a:t>Open-ended questions</a:t>
            </a:r>
          </a:p>
          <a:p>
            <a:pPr marL="285750" lvl="0" indent="-285750">
              <a:buFont typeface="Arial" charset="0"/>
              <a:buChar char="•"/>
            </a:pPr>
            <a:endParaRPr lang="en-US" sz="2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576511" y="661988"/>
            <a:ext cx="8391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What’s the pulse?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6609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6250" y="661988"/>
            <a:ext cx="18097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598" y="139184"/>
            <a:ext cx="162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Where are we?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7050" y="885825"/>
            <a:ext cx="71342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Survey launch		January 30</a:t>
            </a:r>
          </a:p>
          <a:p>
            <a:r>
              <a:rPr lang="en-US" dirty="0" smtClean="0"/>
              <a:t>Questions		26</a:t>
            </a:r>
          </a:p>
          <a:p>
            <a:r>
              <a:rPr lang="en-US" dirty="0" smtClean="0"/>
              <a:t>Respondents		178 employees</a:t>
            </a:r>
          </a:p>
          <a:p>
            <a:r>
              <a:rPr lang="en-US" dirty="0"/>
              <a:t>	</a:t>
            </a:r>
            <a:r>
              <a:rPr lang="en-US" dirty="0" smtClean="0"/>
              <a:t>				129 Staff</a:t>
            </a:r>
          </a:p>
          <a:p>
            <a:r>
              <a:rPr lang="en-US" dirty="0"/>
              <a:t>	</a:t>
            </a:r>
            <a:r>
              <a:rPr lang="en-US" dirty="0" smtClean="0"/>
              <a:t>				49 Faculty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47911" y="3195161"/>
            <a:ext cx="899636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/>
              <a:t>Open-ended questions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2400" dirty="0" smtClean="0"/>
              <a:t>Opportunity to express pain and disappointment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2400" dirty="0" smtClean="0"/>
              <a:t>Opportunity to better understand as a path to healing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2347911" y="4928711"/>
            <a:ext cx="765810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/>
              <a:t>Presentation of responses to open-ended question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2400" dirty="0" smtClean="0"/>
              <a:t>We’re not going to destroy people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2400" dirty="0" smtClean="0"/>
              <a:t>We will center on the process and not the person  </a:t>
            </a:r>
          </a:p>
        </p:txBody>
      </p:sp>
    </p:spTree>
    <p:extLst>
      <p:ext uri="{BB962C8B-B14F-4D97-AF65-F5344CB8AC3E}">
        <p14:creationId xmlns:p14="http://schemas.microsoft.com/office/powerpoint/2010/main" val="17682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2205</TotalTime>
  <Words>1558</Words>
  <Application>Microsoft Office PowerPoint</Application>
  <PresentationFormat>Custom</PresentationFormat>
  <Paragraphs>280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Berlin</vt:lpstr>
      <vt:lpstr>Campus Forum</vt:lpstr>
      <vt:lpstr>PowerPoint Presentation</vt:lpstr>
      <vt:lpstr>PowerPoint Presentation</vt:lpstr>
      <vt:lpstr>PowerPoint Presentation</vt:lpstr>
      <vt:lpstr>Prior Mission &amp; Strategic Plan Goals</vt:lpstr>
      <vt:lpstr>Revised Mission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WOW! WEEK April 9 – 13 </vt:lpstr>
      <vt:lpstr>PowerPoint Presentation</vt:lpstr>
      <vt:lpstr>PowerPoint Presentation</vt:lpstr>
      <vt:lpstr>SP/BD</vt:lpstr>
      <vt:lpstr>SP/BD</vt:lpstr>
      <vt:lpstr>Some History</vt:lpstr>
      <vt:lpstr>PowerPoint Presentation</vt:lpstr>
      <vt:lpstr>Students notice  (Spring 2018 Survey)</vt:lpstr>
      <vt:lpstr>The following slides were not part of the original presentation, but convey employee responses to the multiple choice questions in the OrangePulse survey.</vt:lpstr>
      <vt:lpstr>Training and Development</vt:lpstr>
      <vt:lpstr>Fulfillment</vt:lpstr>
      <vt:lpstr>Fulfillment</vt:lpstr>
      <vt:lpstr>Fulfillment</vt:lpstr>
      <vt:lpstr>Fulfillment</vt:lpstr>
      <vt:lpstr>Compensation and Recognition</vt:lpstr>
      <vt:lpstr>Workload</vt:lpstr>
      <vt:lpstr>Workplace Environment</vt:lpstr>
      <vt:lpstr>Workplace Environment</vt:lpstr>
      <vt:lpstr>Workplace Environment</vt:lpstr>
      <vt:lpstr>PowerPoint Presentation</vt:lpstr>
    </vt:vector>
  </TitlesOfParts>
  <Company>OSU-OKC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Campus Forum</dc:title>
  <dc:creator>Pantlik, Sandy</dc:creator>
  <cp:lastModifiedBy>Pantlik, Sandy</cp:lastModifiedBy>
  <cp:revision>69</cp:revision>
  <dcterms:created xsi:type="dcterms:W3CDTF">2018-03-23T18:09:48Z</dcterms:created>
  <dcterms:modified xsi:type="dcterms:W3CDTF">2018-04-02T22:34:30Z</dcterms:modified>
</cp:coreProperties>
</file>