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56" r:id="rId2"/>
    <p:sldId id="257" r:id="rId3"/>
    <p:sldId id="258" r:id="rId4"/>
    <p:sldId id="259" r:id="rId5"/>
  </p:sldIdLst>
  <p:sldSz cx="7315200" cy="10058400"/>
  <p:notesSz cx="6858000" cy="9144000"/>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5" autoAdjust="0"/>
    <p:restoredTop sz="94660"/>
  </p:normalViewPr>
  <p:slideViewPr>
    <p:cSldViewPr snapToGrid="0">
      <p:cViewPr>
        <p:scale>
          <a:sx n="200" d="100"/>
          <a:sy n="200" d="100"/>
        </p:scale>
        <p:origin x="-6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619D8-6EB1-4B78-B99B-A2428571B994}" type="datetimeFigureOut">
              <a:rPr lang="en-US" smtClean="0"/>
              <a:t>4/3/2020</a:t>
            </a:fld>
            <a:endParaRPr lang="en-US"/>
          </a:p>
        </p:txBody>
      </p:sp>
      <p:sp>
        <p:nvSpPr>
          <p:cNvPr id="4" name="Slide Image Placeholder 3"/>
          <p:cNvSpPr>
            <a:spLocks noGrp="1" noRot="1" noChangeAspect="1"/>
          </p:cNvSpPr>
          <p:nvPr>
            <p:ph type="sldImg" idx="2"/>
          </p:nvPr>
        </p:nvSpPr>
        <p:spPr>
          <a:xfrm>
            <a:off x="2306638" y="1143000"/>
            <a:ext cx="224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84A57-D2E9-4DEB-9F8D-C8DA17D91782}" type="slidenum">
              <a:rPr lang="en-US" smtClean="0"/>
              <a:t>‹#›</a:t>
            </a:fld>
            <a:endParaRPr lang="en-US"/>
          </a:p>
        </p:txBody>
      </p:sp>
    </p:spTree>
    <p:extLst>
      <p:ext uri="{BB962C8B-B14F-4D97-AF65-F5344CB8AC3E}">
        <p14:creationId xmlns:p14="http://schemas.microsoft.com/office/powerpoint/2010/main" val="3291770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3/31/2020</a:t>
            </a:r>
          </a:p>
        </p:txBody>
      </p:sp>
      <p:sp>
        <p:nvSpPr>
          <p:cNvPr id="5" name="Footer Placeholder 4"/>
          <p:cNvSpPr>
            <a:spLocks noGrp="1"/>
          </p:cNvSpPr>
          <p:nvPr>
            <p:ph type="ftr" sz="quarter" idx="11"/>
          </p:nvPr>
        </p:nvSpPr>
        <p:spPr/>
        <p:txBody>
          <a:bodyPr/>
          <a:lstStyle/>
          <a:p>
            <a:r>
              <a:rPr lang="en-US"/>
              <a:t>v.1 4/3/2020</a:t>
            </a:r>
          </a:p>
        </p:txBody>
      </p:sp>
      <p:sp>
        <p:nvSpPr>
          <p:cNvPr id="6" name="Slide Number Placeholder 5"/>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196046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3/31/2020</a:t>
            </a:r>
          </a:p>
        </p:txBody>
      </p:sp>
      <p:sp>
        <p:nvSpPr>
          <p:cNvPr id="5" name="Footer Placeholder 4"/>
          <p:cNvSpPr>
            <a:spLocks noGrp="1"/>
          </p:cNvSpPr>
          <p:nvPr>
            <p:ph type="ftr" sz="quarter" idx="11"/>
          </p:nvPr>
        </p:nvSpPr>
        <p:spPr/>
        <p:txBody>
          <a:bodyPr/>
          <a:lstStyle/>
          <a:p>
            <a:r>
              <a:rPr lang="en-US"/>
              <a:t>v.1 4/3/2020</a:t>
            </a:r>
          </a:p>
        </p:txBody>
      </p:sp>
      <p:sp>
        <p:nvSpPr>
          <p:cNvPr id="6" name="Slide Number Placeholder 5"/>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2289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3/31/2020</a:t>
            </a:r>
          </a:p>
        </p:txBody>
      </p:sp>
      <p:sp>
        <p:nvSpPr>
          <p:cNvPr id="5" name="Footer Placeholder 4"/>
          <p:cNvSpPr>
            <a:spLocks noGrp="1"/>
          </p:cNvSpPr>
          <p:nvPr>
            <p:ph type="ftr" sz="quarter" idx="11"/>
          </p:nvPr>
        </p:nvSpPr>
        <p:spPr/>
        <p:txBody>
          <a:bodyPr/>
          <a:lstStyle/>
          <a:p>
            <a:r>
              <a:rPr lang="en-US"/>
              <a:t>v.1 4/3/2020</a:t>
            </a:r>
          </a:p>
        </p:txBody>
      </p:sp>
      <p:sp>
        <p:nvSpPr>
          <p:cNvPr id="6" name="Slide Number Placeholder 5"/>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207974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3/31/2020</a:t>
            </a:r>
          </a:p>
        </p:txBody>
      </p:sp>
      <p:sp>
        <p:nvSpPr>
          <p:cNvPr id="5" name="Footer Placeholder 4"/>
          <p:cNvSpPr>
            <a:spLocks noGrp="1"/>
          </p:cNvSpPr>
          <p:nvPr>
            <p:ph type="ftr" sz="quarter" idx="11"/>
          </p:nvPr>
        </p:nvSpPr>
        <p:spPr/>
        <p:txBody>
          <a:bodyPr/>
          <a:lstStyle/>
          <a:p>
            <a:r>
              <a:rPr lang="en-US"/>
              <a:t>v.1 4/3/2020</a:t>
            </a:r>
          </a:p>
        </p:txBody>
      </p:sp>
      <p:sp>
        <p:nvSpPr>
          <p:cNvPr id="6" name="Slide Number Placeholder 5"/>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12709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731215"/>
            <a:ext cx="6309360" cy="2200274"/>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3/31/2020</a:t>
            </a:r>
          </a:p>
        </p:txBody>
      </p:sp>
      <p:sp>
        <p:nvSpPr>
          <p:cNvPr id="5" name="Footer Placeholder 4"/>
          <p:cNvSpPr>
            <a:spLocks noGrp="1"/>
          </p:cNvSpPr>
          <p:nvPr>
            <p:ph type="ftr" sz="quarter" idx="11"/>
          </p:nvPr>
        </p:nvSpPr>
        <p:spPr/>
        <p:txBody>
          <a:bodyPr/>
          <a:lstStyle/>
          <a:p>
            <a:r>
              <a:rPr lang="en-US"/>
              <a:t>v.1 4/3/2020</a:t>
            </a:r>
          </a:p>
        </p:txBody>
      </p:sp>
      <p:sp>
        <p:nvSpPr>
          <p:cNvPr id="6" name="Slide Number Placeholder 5"/>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303897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3/31/2020</a:t>
            </a:r>
          </a:p>
        </p:txBody>
      </p:sp>
      <p:sp>
        <p:nvSpPr>
          <p:cNvPr id="6" name="Footer Placeholder 5"/>
          <p:cNvSpPr>
            <a:spLocks noGrp="1"/>
          </p:cNvSpPr>
          <p:nvPr>
            <p:ph type="ftr" sz="quarter" idx="11"/>
          </p:nvPr>
        </p:nvSpPr>
        <p:spPr/>
        <p:txBody>
          <a:bodyPr/>
          <a:lstStyle/>
          <a:p>
            <a:r>
              <a:rPr lang="en-US"/>
              <a:t>v.1 4/3/2020</a:t>
            </a:r>
          </a:p>
        </p:txBody>
      </p:sp>
      <p:sp>
        <p:nvSpPr>
          <p:cNvPr id="7" name="Slide Number Placeholder 6"/>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3296355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3/31/2020</a:t>
            </a:r>
          </a:p>
        </p:txBody>
      </p:sp>
      <p:sp>
        <p:nvSpPr>
          <p:cNvPr id="8" name="Footer Placeholder 7"/>
          <p:cNvSpPr>
            <a:spLocks noGrp="1"/>
          </p:cNvSpPr>
          <p:nvPr>
            <p:ph type="ftr" sz="quarter" idx="11"/>
          </p:nvPr>
        </p:nvSpPr>
        <p:spPr/>
        <p:txBody>
          <a:bodyPr/>
          <a:lstStyle/>
          <a:p>
            <a:r>
              <a:rPr lang="en-US"/>
              <a:t>v.1 4/3/2020</a:t>
            </a:r>
          </a:p>
        </p:txBody>
      </p:sp>
      <p:sp>
        <p:nvSpPr>
          <p:cNvPr id="9" name="Slide Number Placeholder 8"/>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3916320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3/31/2020</a:t>
            </a:r>
          </a:p>
        </p:txBody>
      </p:sp>
      <p:sp>
        <p:nvSpPr>
          <p:cNvPr id="4" name="Footer Placeholder 3"/>
          <p:cNvSpPr>
            <a:spLocks noGrp="1"/>
          </p:cNvSpPr>
          <p:nvPr>
            <p:ph type="ftr" sz="quarter" idx="11"/>
          </p:nvPr>
        </p:nvSpPr>
        <p:spPr/>
        <p:txBody>
          <a:bodyPr/>
          <a:lstStyle/>
          <a:p>
            <a:r>
              <a:rPr lang="en-US"/>
              <a:t>v.1 4/3/2020</a:t>
            </a:r>
          </a:p>
        </p:txBody>
      </p:sp>
      <p:sp>
        <p:nvSpPr>
          <p:cNvPr id="5" name="Slide Number Placeholder 4"/>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158650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3/31/2020</a:t>
            </a:r>
          </a:p>
        </p:txBody>
      </p:sp>
      <p:sp>
        <p:nvSpPr>
          <p:cNvPr id="3" name="Footer Placeholder 2"/>
          <p:cNvSpPr>
            <a:spLocks noGrp="1"/>
          </p:cNvSpPr>
          <p:nvPr>
            <p:ph type="ftr" sz="quarter" idx="11"/>
          </p:nvPr>
        </p:nvSpPr>
        <p:spPr/>
        <p:txBody>
          <a:bodyPr/>
          <a:lstStyle/>
          <a:p>
            <a:r>
              <a:rPr lang="en-US"/>
              <a:t>v.1 4/3/2020</a:t>
            </a:r>
          </a:p>
        </p:txBody>
      </p:sp>
      <p:sp>
        <p:nvSpPr>
          <p:cNvPr id="4" name="Slide Number Placeholder 3"/>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57265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r>
              <a:rPr lang="en-US"/>
              <a:t>3/31/2020</a:t>
            </a:r>
          </a:p>
        </p:txBody>
      </p:sp>
      <p:sp>
        <p:nvSpPr>
          <p:cNvPr id="6" name="Footer Placeholder 5"/>
          <p:cNvSpPr>
            <a:spLocks noGrp="1"/>
          </p:cNvSpPr>
          <p:nvPr>
            <p:ph type="ftr" sz="quarter" idx="11"/>
          </p:nvPr>
        </p:nvSpPr>
        <p:spPr/>
        <p:txBody>
          <a:bodyPr/>
          <a:lstStyle/>
          <a:p>
            <a:r>
              <a:rPr lang="en-US"/>
              <a:t>v.1 4/3/2020</a:t>
            </a:r>
          </a:p>
        </p:txBody>
      </p:sp>
      <p:sp>
        <p:nvSpPr>
          <p:cNvPr id="7" name="Slide Number Placeholder 6"/>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162612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Edit Master text styles</a:t>
            </a:r>
          </a:p>
        </p:txBody>
      </p:sp>
      <p:sp>
        <p:nvSpPr>
          <p:cNvPr id="5" name="Date Placeholder 4"/>
          <p:cNvSpPr>
            <a:spLocks noGrp="1"/>
          </p:cNvSpPr>
          <p:nvPr>
            <p:ph type="dt" sz="half" idx="10"/>
          </p:nvPr>
        </p:nvSpPr>
        <p:spPr/>
        <p:txBody>
          <a:bodyPr/>
          <a:lstStyle/>
          <a:p>
            <a:r>
              <a:rPr lang="en-US"/>
              <a:t>3/31/2020</a:t>
            </a:r>
          </a:p>
        </p:txBody>
      </p:sp>
      <p:sp>
        <p:nvSpPr>
          <p:cNvPr id="6" name="Footer Placeholder 5"/>
          <p:cNvSpPr>
            <a:spLocks noGrp="1"/>
          </p:cNvSpPr>
          <p:nvPr>
            <p:ph type="ftr" sz="quarter" idx="11"/>
          </p:nvPr>
        </p:nvSpPr>
        <p:spPr/>
        <p:txBody>
          <a:bodyPr/>
          <a:lstStyle/>
          <a:p>
            <a:r>
              <a:rPr lang="en-US"/>
              <a:t>v.1 4/3/2020</a:t>
            </a:r>
          </a:p>
        </p:txBody>
      </p:sp>
      <p:sp>
        <p:nvSpPr>
          <p:cNvPr id="7" name="Slide Number Placeholder 6"/>
          <p:cNvSpPr>
            <a:spLocks noGrp="1"/>
          </p:cNvSpPr>
          <p:nvPr>
            <p:ph type="sldNum" sz="quarter" idx="12"/>
          </p:nvPr>
        </p:nvSpPr>
        <p:spPr/>
        <p:txBody>
          <a:bodyPr/>
          <a:lstStyle/>
          <a:p>
            <a:fld id="{B59BA630-A9CB-4818-AEA4-6B759477D987}" type="slidenum">
              <a:rPr lang="en-US" smtClean="0"/>
              <a:t>‹#›</a:t>
            </a:fld>
            <a:endParaRPr lang="en-US"/>
          </a:p>
        </p:txBody>
      </p:sp>
    </p:spTree>
    <p:extLst>
      <p:ext uri="{BB962C8B-B14F-4D97-AF65-F5344CB8AC3E}">
        <p14:creationId xmlns:p14="http://schemas.microsoft.com/office/powerpoint/2010/main" val="215222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r>
              <a:rPr lang="en-US"/>
              <a:t>3/31/2020</a:t>
            </a:r>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r>
              <a:rPr lang="en-US"/>
              <a:t>v.1 4/3/2020</a:t>
            </a:r>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B59BA630-A9CB-4818-AEA4-6B759477D987}" type="slidenum">
              <a:rPr lang="en-US" smtClean="0"/>
              <a:t>‹#›</a:t>
            </a:fld>
            <a:endParaRPr lang="en-US"/>
          </a:p>
        </p:txBody>
      </p:sp>
    </p:spTree>
    <p:extLst>
      <p:ext uri="{BB962C8B-B14F-4D97-AF65-F5344CB8AC3E}">
        <p14:creationId xmlns:p14="http://schemas.microsoft.com/office/powerpoint/2010/main" val="14004024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304917610" TargetMode="External"/><Relationship Id="rId7"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stwcas.okstate.edu/cas/login?service=https%3A%2F%2Fcanvas.okstate.edu%2Flogin%2Fcas" TargetMode="External"/><Relationship Id="rId4" Type="http://schemas.openxmlformats.org/officeDocument/2006/relationships/hyperlink" Target="https://itle.okstate.edu/canvas.vb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hyperlink" Target="mailto:okc.ctle@okstate.edu"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6014" y="386396"/>
            <a:ext cx="6043752" cy="1158138"/>
          </a:xfrm>
          <a:prstGeom prst="rect">
            <a:avLst/>
          </a:prstGeom>
          <a:noFill/>
          <a:ln>
            <a:noFill/>
          </a:ln>
        </p:spPr>
        <p:txBody>
          <a:bodyPr wrap="square" rtlCol="0">
            <a:spAutoFit/>
          </a:bodyPr>
          <a:lstStyle/>
          <a:p>
            <a:r>
              <a:rPr lang="en-US" sz="3463" dirty="0">
                <a:latin typeface="Gotham Narrow Bold" pitchFamily="50" charset="0"/>
              </a:rPr>
              <a:t>Using </a:t>
            </a:r>
            <a:r>
              <a:rPr lang="en-US" sz="3463" dirty="0" err="1">
                <a:latin typeface="Gotham Narrow Bold" pitchFamily="50" charset="0"/>
              </a:rPr>
              <a:t>SpeedGradear</a:t>
            </a:r>
            <a:r>
              <a:rPr lang="en-US" sz="3463" dirty="0">
                <a:latin typeface="Gotham Narrow Bold" pitchFamily="50" charset="0"/>
              </a:rPr>
              <a:t> to Grade Assignments in Canvas</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5" t="-25356" r="565" b="89501"/>
          <a:stretch/>
        </p:blipFill>
        <p:spPr>
          <a:xfrm rot="16200000">
            <a:off x="-4876298" y="4103715"/>
            <a:ext cx="9494121" cy="1881466"/>
          </a:xfrm>
          <a:prstGeom prst="rect">
            <a:avLst/>
          </a:prstGeom>
        </p:spPr>
      </p:pic>
      <p:cxnSp>
        <p:nvCxnSpPr>
          <p:cNvPr id="8" name="Straight Connector 7"/>
          <p:cNvCxnSpPr/>
          <p:nvPr/>
        </p:nvCxnSpPr>
        <p:spPr>
          <a:xfrm flipV="1">
            <a:off x="1077921" y="3850863"/>
            <a:ext cx="5557053" cy="9974"/>
          </a:xfrm>
          <a:prstGeom prst="line">
            <a:avLst/>
          </a:prstGeom>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022512" y="3980798"/>
            <a:ext cx="5558960" cy="276999"/>
          </a:xfrm>
          <a:prstGeom prst="rect">
            <a:avLst/>
          </a:prstGeom>
          <a:noFill/>
        </p:spPr>
        <p:txBody>
          <a:bodyPr wrap="square" rtlCol="0">
            <a:spAutoFit/>
          </a:bodyPr>
          <a:lstStyle/>
          <a:p>
            <a:r>
              <a:rPr lang="en-US" sz="1200" dirty="0">
                <a:latin typeface="Gotham Narrow Book" pitchFamily="50" charset="0"/>
              </a:rPr>
              <a:t>There are several ways to access </a:t>
            </a:r>
            <a:r>
              <a:rPr lang="en-US" sz="1200" dirty="0" err="1">
                <a:latin typeface="Gotham Narrow Book" pitchFamily="50" charset="0"/>
              </a:rPr>
              <a:t>SpeedGrader</a:t>
            </a:r>
            <a:r>
              <a:rPr lang="en-US" sz="1200" dirty="0">
                <a:latin typeface="Gotham Narrow Book" pitchFamily="50" charset="0"/>
              </a:rPr>
              <a:t>.</a:t>
            </a:r>
          </a:p>
        </p:txBody>
      </p:sp>
      <p:cxnSp>
        <p:nvCxnSpPr>
          <p:cNvPr id="15" name="Straight Connector 14"/>
          <p:cNvCxnSpPr/>
          <p:nvPr/>
        </p:nvCxnSpPr>
        <p:spPr>
          <a:xfrm>
            <a:off x="1138793" y="7086179"/>
            <a:ext cx="5557962" cy="5481"/>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3235698" y="7633399"/>
            <a:ext cx="3061252" cy="1200329"/>
          </a:xfrm>
          <a:prstGeom prst="rect">
            <a:avLst/>
          </a:prstGeom>
          <a:noFill/>
        </p:spPr>
        <p:txBody>
          <a:bodyPr wrap="square" rtlCol="0">
            <a:spAutoFit/>
          </a:bodyPr>
          <a:lstStyle/>
          <a:p>
            <a:r>
              <a:rPr lang="en-US" sz="1200" dirty="0">
                <a:latin typeface="Gotham Narrow Book" pitchFamily="50" charset="0"/>
              </a:rPr>
              <a:t>You can also access </a:t>
            </a:r>
            <a:r>
              <a:rPr lang="en-US" sz="1200" dirty="0" err="1">
                <a:latin typeface="Gotham Narrow Book" pitchFamily="50" charset="0"/>
              </a:rPr>
              <a:t>SpeedGrader</a:t>
            </a:r>
            <a:r>
              <a:rPr lang="en-US" sz="1200" dirty="0">
                <a:latin typeface="Gotham Narrow Book" pitchFamily="50" charset="0"/>
              </a:rPr>
              <a:t> via the assignment itself. Whether it is a Quiz, Discussion or an Assignment that students upload a file to, use your Navigation Bar links to find the assignment you need to grade.</a:t>
            </a:r>
          </a:p>
        </p:txBody>
      </p:sp>
      <p:sp>
        <p:nvSpPr>
          <p:cNvPr id="20" name="TextBox 19"/>
          <p:cNvSpPr txBox="1"/>
          <p:nvPr/>
        </p:nvSpPr>
        <p:spPr>
          <a:xfrm>
            <a:off x="1022512" y="1699577"/>
            <a:ext cx="5945026" cy="1200329"/>
          </a:xfrm>
          <a:prstGeom prst="rect">
            <a:avLst/>
          </a:prstGeom>
          <a:noFill/>
        </p:spPr>
        <p:txBody>
          <a:bodyPr wrap="square" rtlCol="0">
            <a:spAutoFit/>
          </a:bodyPr>
          <a:lstStyle/>
          <a:p>
            <a:r>
              <a:rPr lang="en-US" sz="1200" dirty="0">
                <a:latin typeface="Gotham Narrow Book" pitchFamily="50" charset="0"/>
              </a:rPr>
              <a:t>This tutorial focuses on the basics of </a:t>
            </a:r>
            <a:r>
              <a:rPr lang="en-US" sz="1200" dirty="0" err="1">
                <a:latin typeface="Gotham Narrow Book" pitchFamily="50" charset="0"/>
              </a:rPr>
              <a:t>SpeedGrader</a:t>
            </a:r>
            <a:r>
              <a:rPr lang="en-US" sz="1200" dirty="0">
                <a:latin typeface="Gotham Narrow Book" pitchFamily="50" charset="0"/>
              </a:rPr>
              <a:t> to help you grade quickly and effectively.  If you would prefer a video walk-through, please review </a:t>
            </a:r>
            <a:r>
              <a:rPr lang="en-US" sz="1200" dirty="0">
                <a:latin typeface="Gotham Narrow Book" pitchFamily="50" charset="0"/>
                <a:hlinkClick r:id="rId3"/>
              </a:rPr>
              <a:t>Overview of </a:t>
            </a:r>
            <a:r>
              <a:rPr lang="en-US" sz="1200" dirty="0" err="1">
                <a:latin typeface="Gotham Narrow Book" pitchFamily="50" charset="0"/>
                <a:hlinkClick r:id="rId3"/>
              </a:rPr>
              <a:t>SpeedGrader</a:t>
            </a:r>
            <a:r>
              <a:rPr lang="en-US" sz="1200" dirty="0">
                <a:latin typeface="Gotham Narrow Book" pitchFamily="50" charset="0"/>
              </a:rPr>
              <a:t>, developed </a:t>
            </a:r>
            <a:r>
              <a:rPr lang="en-US" sz="1200">
                <a:latin typeface="Gotham Narrow Book" pitchFamily="50" charset="0"/>
              </a:rPr>
              <a:t>by OSU-Stillwater.</a:t>
            </a:r>
            <a:endParaRPr lang="en-US" sz="1200" dirty="0">
              <a:latin typeface="Gotham Narrow Book" pitchFamily="50" charset="0"/>
            </a:endParaRPr>
          </a:p>
          <a:p>
            <a:endParaRPr lang="en-US" sz="1200" dirty="0">
              <a:latin typeface="Gotham Narrow Book" pitchFamily="50" charset="0"/>
            </a:endParaRPr>
          </a:p>
          <a:p>
            <a:r>
              <a:rPr lang="en-US" sz="1200" dirty="0">
                <a:latin typeface="Gotham Narrow Book" pitchFamily="50" charset="0"/>
              </a:rPr>
              <a:t>Would you like to know more?  Please visit this </a:t>
            </a:r>
            <a:r>
              <a:rPr lang="en-US" sz="1200" dirty="0">
                <a:latin typeface="Gotham Narrow Book" pitchFamily="50" charset="0"/>
                <a:hlinkClick r:id="rId4"/>
              </a:rPr>
              <a:t>OSU-Stillwater Canvas page</a:t>
            </a:r>
            <a:r>
              <a:rPr lang="en-US" sz="1200" dirty="0">
                <a:latin typeface="Gotham Narrow Book" pitchFamily="50" charset="0"/>
              </a:rPr>
              <a:t> for more information.</a:t>
            </a:r>
          </a:p>
        </p:txBody>
      </p:sp>
      <p:sp>
        <p:nvSpPr>
          <p:cNvPr id="19" name="TextBox 18"/>
          <p:cNvSpPr txBox="1"/>
          <p:nvPr/>
        </p:nvSpPr>
        <p:spPr>
          <a:xfrm flipH="1">
            <a:off x="1022512" y="3322903"/>
            <a:ext cx="3523749" cy="461665"/>
          </a:xfrm>
          <a:prstGeom prst="rect">
            <a:avLst/>
          </a:prstGeom>
          <a:noFill/>
        </p:spPr>
        <p:txBody>
          <a:bodyPr wrap="square" rtlCol="0">
            <a:spAutoFit/>
          </a:bodyPr>
          <a:lstStyle/>
          <a:p>
            <a:r>
              <a:rPr lang="en-US" sz="1200" dirty="0">
                <a:latin typeface="Gotham Narrow Book" pitchFamily="50" charset="0"/>
              </a:rPr>
              <a:t>Log into </a:t>
            </a:r>
            <a:r>
              <a:rPr lang="en-US" sz="1200" dirty="0">
                <a:latin typeface="Gotham Narrow Book" pitchFamily="50" charset="0"/>
                <a:hlinkClick r:id="rId5"/>
              </a:rPr>
              <a:t>canvas.okstate.edu</a:t>
            </a:r>
            <a:r>
              <a:rPr lang="en-US" sz="1200" dirty="0">
                <a:latin typeface="Gotham Narrow Book" pitchFamily="50" charset="0"/>
              </a:rPr>
              <a:t> with your O-Key and select the course you want to work in.</a:t>
            </a:r>
          </a:p>
        </p:txBody>
      </p:sp>
      <p:sp>
        <p:nvSpPr>
          <p:cNvPr id="21" name="TextBox 20"/>
          <p:cNvSpPr txBox="1"/>
          <p:nvPr/>
        </p:nvSpPr>
        <p:spPr>
          <a:xfrm>
            <a:off x="2898510" y="4462967"/>
            <a:ext cx="3987059" cy="2492990"/>
          </a:xfrm>
          <a:prstGeom prst="rect">
            <a:avLst/>
          </a:prstGeom>
          <a:noFill/>
        </p:spPr>
        <p:txBody>
          <a:bodyPr wrap="square" rtlCol="0">
            <a:spAutoFit/>
          </a:bodyPr>
          <a:lstStyle/>
          <a:p>
            <a:r>
              <a:rPr lang="en-US" sz="1200" dirty="0">
                <a:latin typeface="Gotham Narrow Book" pitchFamily="50" charset="0"/>
              </a:rPr>
              <a:t>Whether you are on your Dashboard or have selected a course, you will have a </a:t>
            </a:r>
            <a:r>
              <a:rPr lang="en-US" sz="1200" b="1" dirty="0">
                <a:latin typeface="Gotham Narrow Book" pitchFamily="50" charset="0"/>
              </a:rPr>
              <a:t>To Do </a:t>
            </a:r>
            <a:r>
              <a:rPr lang="en-US" sz="1200" dirty="0">
                <a:latin typeface="Gotham Narrow Book" pitchFamily="50" charset="0"/>
              </a:rPr>
              <a:t>column, typically on the right. It will tell you the assignment name that need grading as well as the number of assignments that have not been graded yet.</a:t>
            </a:r>
          </a:p>
          <a:p>
            <a:endParaRPr lang="en-US" sz="1200" dirty="0">
              <a:latin typeface="Gotham Narrow Book" pitchFamily="50" charset="0"/>
            </a:endParaRPr>
          </a:p>
          <a:p>
            <a:r>
              <a:rPr lang="en-US" sz="1200" dirty="0">
                <a:latin typeface="Gotham Narrow Book" pitchFamily="50" charset="0"/>
              </a:rPr>
              <a:t>This is particularly useful if you are a daily grader, instead of waiting for the assignment to end, or if you have someone you’ve given an extension to. The To Do column keeps you updated.</a:t>
            </a:r>
          </a:p>
          <a:p>
            <a:endParaRPr lang="en-US" sz="1200" dirty="0">
              <a:latin typeface="Gotham Narrow Book" pitchFamily="50" charset="0"/>
            </a:endParaRPr>
          </a:p>
          <a:p>
            <a:r>
              <a:rPr lang="en-US" sz="1200" dirty="0">
                <a:latin typeface="Gotham Narrow Book" pitchFamily="50" charset="0"/>
              </a:rPr>
              <a:t>You can click on the assignment name and be taken right to </a:t>
            </a:r>
            <a:r>
              <a:rPr lang="en-US" sz="1200" dirty="0" err="1">
                <a:latin typeface="Gotham Narrow Book" pitchFamily="50" charset="0"/>
              </a:rPr>
              <a:t>SpeedGrader</a:t>
            </a:r>
            <a:r>
              <a:rPr lang="en-US" sz="1200" dirty="0">
                <a:latin typeface="Gotham Narrow Book" pitchFamily="50" charset="0"/>
              </a:rPr>
              <a:t>.</a:t>
            </a:r>
          </a:p>
        </p:txBody>
      </p:sp>
      <p:sp>
        <p:nvSpPr>
          <p:cNvPr id="11" name="Footer Placeholder 10"/>
          <p:cNvSpPr>
            <a:spLocks noGrp="1"/>
          </p:cNvSpPr>
          <p:nvPr>
            <p:ph type="ftr" sz="quarter" idx="11"/>
          </p:nvPr>
        </p:nvSpPr>
        <p:spPr/>
        <p:txBody>
          <a:bodyPr/>
          <a:lstStyle/>
          <a:p>
            <a:r>
              <a:rPr lang="en-US">
                <a:latin typeface="Gotham Narrow Book" pitchFamily="50" charset="0"/>
              </a:rPr>
              <a:t>v.1 4/3/2020</a:t>
            </a: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8793" y="4635064"/>
            <a:ext cx="1571501" cy="1730324"/>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46599" y="7493594"/>
            <a:ext cx="950941" cy="1479941"/>
          </a:xfrm>
          <a:prstGeom prst="rect">
            <a:avLst/>
          </a:prstGeom>
        </p:spPr>
      </p:pic>
    </p:spTree>
    <p:extLst>
      <p:ext uri="{BB962C8B-B14F-4D97-AF65-F5344CB8AC3E}">
        <p14:creationId xmlns:p14="http://schemas.microsoft.com/office/powerpoint/2010/main" val="156473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7596" y="426034"/>
            <a:ext cx="6043752" cy="1158138"/>
          </a:xfrm>
          <a:prstGeom prst="rect">
            <a:avLst/>
          </a:prstGeom>
          <a:noFill/>
          <a:ln>
            <a:noFill/>
          </a:ln>
        </p:spPr>
        <p:txBody>
          <a:bodyPr wrap="square" rtlCol="0">
            <a:spAutoFit/>
          </a:bodyPr>
          <a:lstStyle/>
          <a:p>
            <a:r>
              <a:rPr lang="en-US" sz="3463" dirty="0">
                <a:latin typeface="Gotham Narrow Book" pitchFamily="50" charset="0"/>
              </a:rPr>
              <a:t>Using </a:t>
            </a:r>
            <a:r>
              <a:rPr lang="en-US" sz="3463" dirty="0" err="1">
                <a:latin typeface="Gotham Narrow Book" pitchFamily="50" charset="0"/>
              </a:rPr>
              <a:t>SpeedGrader</a:t>
            </a:r>
            <a:r>
              <a:rPr lang="en-US" sz="3463" dirty="0">
                <a:latin typeface="Gotham Narrow Book" pitchFamily="50" charset="0"/>
              </a:rPr>
              <a:t> to Grade Assignments in Canvas</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5" t="-25356" r="565" b="89501"/>
          <a:stretch/>
        </p:blipFill>
        <p:spPr>
          <a:xfrm rot="16200000">
            <a:off x="-4876298" y="4103715"/>
            <a:ext cx="9494121" cy="1881466"/>
          </a:xfrm>
          <a:prstGeom prst="rect">
            <a:avLst/>
          </a:prstGeom>
        </p:spPr>
      </p:pic>
      <p:cxnSp>
        <p:nvCxnSpPr>
          <p:cNvPr id="8" name="Straight Connector 7"/>
          <p:cNvCxnSpPr/>
          <p:nvPr/>
        </p:nvCxnSpPr>
        <p:spPr>
          <a:xfrm flipV="1">
            <a:off x="1275425" y="4504773"/>
            <a:ext cx="5595015" cy="6728"/>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191851" y="5526589"/>
            <a:ext cx="3570499" cy="830997"/>
          </a:xfrm>
          <a:prstGeom prst="rect">
            <a:avLst/>
          </a:prstGeom>
          <a:noFill/>
        </p:spPr>
        <p:txBody>
          <a:bodyPr wrap="square" rtlCol="0">
            <a:spAutoFit/>
          </a:bodyPr>
          <a:lstStyle/>
          <a:p>
            <a:r>
              <a:rPr lang="en-US" sz="1200" dirty="0">
                <a:latin typeface="Gotham Narrow Book" pitchFamily="50" charset="0"/>
              </a:rPr>
              <a:t>If you need to grade a </a:t>
            </a:r>
            <a:r>
              <a:rPr lang="en-US" sz="1200" b="1" dirty="0">
                <a:latin typeface="Gotham Narrow Book" pitchFamily="50" charset="0"/>
              </a:rPr>
              <a:t>Discussion</a:t>
            </a:r>
            <a:r>
              <a:rPr lang="en-US" sz="1200" dirty="0">
                <a:latin typeface="Gotham Narrow Book" pitchFamily="50" charset="0"/>
              </a:rPr>
              <a:t>, finding </a:t>
            </a:r>
            <a:r>
              <a:rPr lang="en-US" sz="1200" dirty="0" err="1">
                <a:latin typeface="Gotham Narrow Book" pitchFamily="50" charset="0"/>
              </a:rPr>
              <a:t>SpeedGrader</a:t>
            </a:r>
            <a:r>
              <a:rPr lang="en-US" sz="1200" dirty="0">
                <a:latin typeface="Gotham Narrow Book" pitchFamily="50" charset="0"/>
              </a:rPr>
              <a:t> is different. Click on your discussion and then the </a:t>
            </a:r>
            <a:r>
              <a:rPr lang="en-US" sz="1200" b="1" dirty="0">
                <a:latin typeface="Gotham Narrow Book" pitchFamily="50" charset="0"/>
              </a:rPr>
              <a:t>three dots</a:t>
            </a:r>
            <a:r>
              <a:rPr lang="en-US" sz="1200" dirty="0">
                <a:latin typeface="Gotham Narrow Book" pitchFamily="50" charset="0"/>
              </a:rPr>
              <a:t>. On the dropdown box, click on </a:t>
            </a:r>
            <a:r>
              <a:rPr lang="en-US" sz="1200" dirty="0" err="1">
                <a:latin typeface="Gotham Narrow Book" pitchFamily="50" charset="0"/>
              </a:rPr>
              <a:t>SpeedGrader</a:t>
            </a:r>
            <a:r>
              <a:rPr lang="en-US" sz="1200" dirty="0">
                <a:latin typeface="Gotham Narrow Book" pitchFamily="50" charset="0"/>
              </a:rPr>
              <a:t>. </a:t>
            </a:r>
          </a:p>
        </p:txBody>
      </p:sp>
      <p:sp>
        <p:nvSpPr>
          <p:cNvPr id="10" name="TextBox 9"/>
          <p:cNvSpPr txBox="1"/>
          <p:nvPr/>
        </p:nvSpPr>
        <p:spPr>
          <a:xfrm>
            <a:off x="3812889" y="2374063"/>
            <a:ext cx="3257965" cy="1754326"/>
          </a:xfrm>
          <a:prstGeom prst="rect">
            <a:avLst/>
          </a:prstGeom>
          <a:noFill/>
        </p:spPr>
        <p:txBody>
          <a:bodyPr wrap="square" rtlCol="0">
            <a:spAutoFit/>
          </a:bodyPr>
          <a:lstStyle/>
          <a:p>
            <a:r>
              <a:rPr lang="en-US" sz="1200" dirty="0">
                <a:latin typeface="Gotham Narrow Book" pitchFamily="50" charset="0"/>
              </a:rPr>
              <a:t>When you click into either a </a:t>
            </a:r>
            <a:r>
              <a:rPr lang="en-US" sz="1200" b="1" dirty="0">
                <a:latin typeface="Gotham Narrow Book" pitchFamily="50" charset="0"/>
              </a:rPr>
              <a:t>Quiz</a:t>
            </a:r>
            <a:r>
              <a:rPr lang="en-US" sz="1200" dirty="0">
                <a:latin typeface="Gotham Narrow Book" pitchFamily="50" charset="0"/>
              </a:rPr>
              <a:t> or an </a:t>
            </a:r>
            <a:r>
              <a:rPr lang="en-US" sz="1200" b="1" dirty="0">
                <a:latin typeface="Gotham Narrow Book" pitchFamily="50" charset="0"/>
              </a:rPr>
              <a:t>Assignment</a:t>
            </a:r>
            <a:r>
              <a:rPr lang="en-US" sz="1200" dirty="0">
                <a:latin typeface="Gotham Narrow Book" pitchFamily="50" charset="0"/>
              </a:rPr>
              <a:t> that students have uploaded a file to, you should see </a:t>
            </a:r>
            <a:r>
              <a:rPr lang="en-US" sz="1200" dirty="0" err="1">
                <a:latin typeface="Gotham Narrow Book" pitchFamily="50" charset="0"/>
              </a:rPr>
              <a:t>SpeedGrader</a:t>
            </a:r>
            <a:r>
              <a:rPr lang="en-US" sz="1200" dirty="0">
                <a:latin typeface="Gotham Narrow Book" pitchFamily="50" charset="0"/>
              </a:rPr>
              <a:t>. Depending on your screen, it could be to the top right or it might be down below the quiz or assignment. </a:t>
            </a:r>
          </a:p>
          <a:p>
            <a:endParaRPr lang="en-US" sz="1200" dirty="0">
              <a:latin typeface="Gotham Narrow Book" pitchFamily="50" charset="0"/>
            </a:endParaRPr>
          </a:p>
          <a:p>
            <a:r>
              <a:rPr lang="en-US" sz="1200" dirty="0">
                <a:latin typeface="Gotham Narrow Book" pitchFamily="50" charset="0"/>
              </a:rPr>
              <a:t>You will also see how many submissions there are and how many have been graded.</a:t>
            </a:r>
          </a:p>
        </p:txBody>
      </p:sp>
      <p:sp>
        <p:nvSpPr>
          <p:cNvPr id="13" name="Footer Placeholder 12"/>
          <p:cNvSpPr>
            <a:spLocks noGrp="1"/>
          </p:cNvSpPr>
          <p:nvPr>
            <p:ph type="ftr" sz="quarter" idx="11"/>
          </p:nvPr>
        </p:nvSpPr>
        <p:spPr/>
        <p:txBody>
          <a:bodyPr/>
          <a:lstStyle/>
          <a:p>
            <a:r>
              <a:rPr lang="en-US">
                <a:latin typeface="Gotham Narrow Book" pitchFamily="50" charset="0"/>
              </a:rPr>
              <a:t>v.1 4/3/2020</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373" y="2374063"/>
            <a:ext cx="2037639" cy="16066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6238" y="5001242"/>
            <a:ext cx="1397455" cy="1881690"/>
          </a:xfrm>
          <a:prstGeom prst="rect">
            <a:avLst/>
          </a:prstGeom>
        </p:spPr>
      </p:pic>
    </p:spTree>
    <p:extLst>
      <p:ext uri="{BB962C8B-B14F-4D97-AF65-F5344CB8AC3E}">
        <p14:creationId xmlns:p14="http://schemas.microsoft.com/office/powerpoint/2010/main" val="258308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7596" y="426034"/>
            <a:ext cx="6043752" cy="1158138"/>
          </a:xfrm>
          <a:prstGeom prst="rect">
            <a:avLst/>
          </a:prstGeom>
          <a:noFill/>
          <a:ln>
            <a:noFill/>
          </a:ln>
        </p:spPr>
        <p:txBody>
          <a:bodyPr wrap="square" rtlCol="0">
            <a:spAutoFit/>
          </a:bodyPr>
          <a:lstStyle/>
          <a:p>
            <a:r>
              <a:rPr lang="en-US" sz="3463" dirty="0">
                <a:latin typeface="Gotham Narrow Book" pitchFamily="50" charset="0"/>
              </a:rPr>
              <a:t>Using </a:t>
            </a:r>
            <a:r>
              <a:rPr lang="en-US" sz="3463" dirty="0" err="1">
                <a:latin typeface="Gotham Narrow Book" pitchFamily="50" charset="0"/>
              </a:rPr>
              <a:t>SpeedGrader</a:t>
            </a:r>
            <a:r>
              <a:rPr lang="en-US" sz="3463" dirty="0">
                <a:latin typeface="Gotham Narrow Book" pitchFamily="50" charset="0"/>
              </a:rPr>
              <a:t> to Grade Assignments in Canvas</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5" t="-25356" r="565" b="89501"/>
          <a:stretch/>
        </p:blipFill>
        <p:spPr>
          <a:xfrm rot="16200000">
            <a:off x="-4876298" y="4103715"/>
            <a:ext cx="9494121" cy="1881466"/>
          </a:xfrm>
          <a:prstGeom prst="rect">
            <a:avLst/>
          </a:prstGeom>
        </p:spPr>
      </p:pic>
      <p:sp>
        <p:nvSpPr>
          <p:cNvPr id="10" name="TextBox 9"/>
          <p:cNvSpPr txBox="1"/>
          <p:nvPr/>
        </p:nvSpPr>
        <p:spPr>
          <a:xfrm>
            <a:off x="990236" y="5001551"/>
            <a:ext cx="5932288" cy="3416320"/>
          </a:xfrm>
          <a:prstGeom prst="rect">
            <a:avLst/>
          </a:prstGeom>
          <a:noFill/>
        </p:spPr>
        <p:txBody>
          <a:bodyPr wrap="square" rtlCol="0">
            <a:spAutoFit/>
          </a:bodyPr>
          <a:lstStyle/>
          <a:p>
            <a:r>
              <a:rPr lang="en-US" sz="1200" dirty="0">
                <a:latin typeface="Gotham Narrow Book" pitchFamily="50" charset="0"/>
              </a:rPr>
              <a:t>At the top left is a square with a checkmark in it. When you hover your cursor over it, it says Gradebook. Click that to return to the Gradebook and your Navigation Bar. </a:t>
            </a:r>
          </a:p>
          <a:p>
            <a:endParaRPr lang="en-US" sz="1200" dirty="0">
              <a:latin typeface="Gotham Narrow Book" pitchFamily="50" charset="0"/>
            </a:endParaRPr>
          </a:p>
          <a:p>
            <a:r>
              <a:rPr lang="en-US" sz="1200" dirty="0">
                <a:latin typeface="Gotham Narrow Book" pitchFamily="50" charset="0"/>
              </a:rPr>
              <a:t>Across the top black bar to the right is the </a:t>
            </a:r>
            <a:r>
              <a:rPr lang="en-US" sz="1200" b="1" dirty="0">
                <a:latin typeface="Gotham Narrow Book" pitchFamily="50" charset="0"/>
              </a:rPr>
              <a:t>student’s name</a:t>
            </a:r>
            <a:r>
              <a:rPr lang="en-US" sz="1200" dirty="0">
                <a:latin typeface="Gotham Narrow Book" pitchFamily="50" charset="0"/>
              </a:rPr>
              <a:t>. There is an </a:t>
            </a:r>
            <a:r>
              <a:rPr lang="en-US" sz="1200" b="1" dirty="0">
                <a:latin typeface="Gotham Narrow Book" pitchFamily="50" charset="0"/>
              </a:rPr>
              <a:t>upside down triangle</a:t>
            </a:r>
            <a:r>
              <a:rPr lang="en-US" sz="1200" dirty="0">
                <a:latin typeface="Gotham Narrow Book" pitchFamily="50" charset="0"/>
              </a:rPr>
              <a:t> to the right of the name that will provide a dropdown box of your students’ names. There is also an </a:t>
            </a:r>
            <a:r>
              <a:rPr lang="en-US" sz="1200" b="1" dirty="0">
                <a:latin typeface="Gotham Narrow Book" pitchFamily="50" charset="0"/>
              </a:rPr>
              <a:t>arrow</a:t>
            </a:r>
            <a:r>
              <a:rPr lang="en-US" sz="1200" dirty="0">
                <a:latin typeface="Gotham Narrow Book" pitchFamily="50" charset="0"/>
              </a:rPr>
              <a:t> that will take you to the next student’s submission.</a:t>
            </a:r>
          </a:p>
          <a:p>
            <a:endParaRPr lang="en-US" sz="1200" dirty="0">
              <a:latin typeface="Gotham Narrow Book" pitchFamily="50" charset="0"/>
            </a:endParaRPr>
          </a:p>
          <a:p>
            <a:r>
              <a:rPr lang="en-US" sz="1200" dirty="0">
                <a:latin typeface="Gotham Narrow Book" pitchFamily="50" charset="0"/>
              </a:rPr>
              <a:t>Under the student name is the </a:t>
            </a:r>
            <a:r>
              <a:rPr lang="en-US" sz="1200" b="1" dirty="0">
                <a:latin typeface="Gotham Narrow Book" pitchFamily="50" charset="0"/>
              </a:rPr>
              <a:t>date of submission</a:t>
            </a:r>
            <a:r>
              <a:rPr lang="en-US" sz="1200" dirty="0">
                <a:latin typeface="Gotham Narrow Book" pitchFamily="50" charset="0"/>
              </a:rPr>
              <a:t>. If you do not enter an Until date on your quiz, discussion or assignment, students can still access it. However, if you had set a Due Date, </a:t>
            </a:r>
            <a:r>
              <a:rPr lang="en-US" sz="1200" dirty="0" err="1">
                <a:latin typeface="Gotham Narrow Book" pitchFamily="50" charset="0"/>
              </a:rPr>
              <a:t>SpeedGrader</a:t>
            </a:r>
            <a:r>
              <a:rPr lang="en-US" sz="1200" dirty="0">
                <a:latin typeface="Gotham Narrow Book" pitchFamily="50" charset="0"/>
              </a:rPr>
              <a:t> will let you know if students submit after the due date. </a:t>
            </a:r>
          </a:p>
          <a:p>
            <a:endParaRPr lang="en-US" sz="1200" dirty="0">
              <a:latin typeface="Gotham Narrow Book" pitchFamily="50" charset="0"/>
            </a:endParaRPr>
          </a:p>
          <a:p>
            <a:r>
              <a:rPr lang="en-US" sz="1200" dirty="0">
                <a:latin typeface="Gotham Narrow Book" pitchFamily="50" charset="0"/>
              </a:rPr>
              <a:t>There is a box under </a:t>
            </a:r>
            <a:r>
              <a:rPr lang="en-US" sz="1200" b="1" dirty="0">
                <a:latin typeface="Gotham Narrow Book" pitchFamily="50" charset="0"/>
              </a:rPr>
              <a:t>Grade out of X </a:t>
            </a:r>
            <a:r>
              <a:rPr lang="en-US" sz="1200" dirty="0">
                <a:latin typeface="Gotham Narrow Book" pitchFamily="50" charset="0"/>
              </a:rPr>
              <a:t>(the point value you set for the assignment) that you can type in the desired points. </a:t>
            </a:r>
          </a:p>
          <a:p>
            <a:endParaRPr lang="en-US" sz="1200" dirty="0">
              <a:latin typeface="Gotham Narrow Book" pitchFamily="50" charset="0"/>
            </a:endParaRPr>
          </a:p>
          <a:p>
            <a:r>
              <a:rPr lang="en-US" sz="1200" dirty="0">
                <a:latin typeface="Gotham Narrow Book" pitchFamily="50" charset="0"/>
              </a:rPr>
              <a:t>To leave feedback on the assignment, type in the </a:t>
            </a:r>
            <a:r>
              <a:rPr lang="en-US" sz="1200" b="1" dirty="0">
                <a:latin typeface="Gotham Narrow Book" pitchFamily="50" charset="0"/>
              </a:rPr>
              <a:t>Assignment Comments </a:t>
            </a:r>
            <a:r>
              <a:rPr lang="en-US" sz="1200" dirty="0">
                <a:latin typeface="Gotham Narrow Book" pitchFamily="50" charset="0"/>
              </a:rPr>
              <a:t>box and click submit when you are finished. Students will get a notification on their Dashboard about new feedback.</a:t>
            </a:r>
          </a:p>
          <a:p>
            <a:endParaRPr lang="en-US" sz="1200" dirty="0">
              <a:latin typeface="Gotham Narrow Book" pitchFamily="50" charset="0"/>
            </a:endParaRPr>
          </a:p>
        </p:txBody>
      </p:sp>
      <p:sp>
        <p:nvSpPr>
          <p:cNvPr id="21" name="Footer Placeholder 20"/>
          <p:cNvSpPr>
            <a:spLocks noGrp="1"/>
          </p:cNvSpPr>
          <p:nvPr>
            <p:ph type="ftr" sz="quarter" idx="11"/>
          </p:nvPr>
        </p:nvSpPr>
        <p:spPr/>
        <p:txBody>
          <a:bodyPr/>
          <a:lstStyle/>
          <a:p>
            <a:r>
              <a:rPr lang="en-US">
                <a:latin typeface="Gotham Narrow Book" pitchFamily="50" charset="0"/>
              </a:rPr>
              <a:t>v.1 4/3/2020</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3328" y="1904254"/>
            <a:ext cx="5456735" cy="2694163"/>
          </a:xfrm>
          <a:prstGeom prst="rect">
            <a:avLst/>
          </a:prstGeom>
        </p:spPr>
      </p:pic>
    </p:spTree>
    <p:extLst>
      <p:ext uri="{BB962C8B-B14F-4D97-AF65-F5344CB8AC3E}">
        <p14:creationId xmlns:p14="http://schemas.microsoft.com/office/powerpoint/2010/main" val="1060020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7596" y="426034"/>
            <a:ext cx="6043752" cy="1158138"/>
          </a:xfrm>
          <a:prstGeom prst="rect">
            <a:avLst/>
          </a:prstGeom>
          <a:noFill/>
          <a:ln>
            <a:noFill/>
          </a:ln>
        </p:spPr>
        <p:txBody>
          <a:bodyPr wrap="square" rtlCol="0">
            <a:spAutoFit/>
          </a:bodyPr>
          <a:lstStyle/>
          <a:p>
            <a:r>
              <a:rPr lang="en-US" sz="3463" dirty="0">
                <a:latin typeface="Gotham Narrow Book" pitchFamily="50" charset="0"/>
              </a:rPr>
              <a:t>Using </a:t>
            </a:r>
            <a:r>
              <a:rPr lang="en-US" sz="3463" dirty="0" err="1">
                <a:latin typeface="Gotham Narrow Book" pitchFamily="50" charset="0"/>
              </a:rPr>
              <a:t>SpeedGrader</a:t>
            </a:r>
            <a:r>
              <a:rPr lang="en-US" sz="3463" dirty="0">
                <a:latin typeface="Gotham Narrow Book" pitchFamily="50" charset="0"/>
              </a:rPr>
              <a:t> to Grade Assignments in Canvas</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65" t="-25356" r="565" b="89501"/>
          <a:stretch/>
        </p:blipFill>
        <p:spPr>
          <a:xfrm rot="16200000">
            <a:off x="-4876298" y="4103715"/>
            <a:ext cx="9494121" cy="1881466"/>
          </a:xfrm>
          <a:prstGeom prst="rect">
            <a:avLst/>
          </a:prstGeom>
        </p:spPr>
      </p:pic>
      <p:sp>
        <p:nvSpPr>
          <p:cNvPr id="10" name="TextBox 9"/>
          <p:cNvSpPr txBox="1"/>
          <p:nvPr/>
        </p:nvSpPr>
        <p:spPr>
          <a:xfrm>
            <a:off x="1174469" y="5469024"/>
            <a:ext cx="5627203" cy="2677656"/>
          </a:xfrm>
          <a:prstGeom prst="rect">
            <a:avLst/>
          </a:prstGeom>
          <a:noFill/>
        </p:spPr>
        <p:txBody>
          <a:bodyPr wrap="square" rtlCol="0">
            <a:spAutoFit/>
          </a:bodyPr>
          <a:lstStyle/>
          <a:p>
            <a:r>
              <a:rPr lang="en-US" sz="1200" dirty="0">
                <a:latin typeface="Gotham Narrow Book" pitchFamily="50" charset="0"/>
              </a:rPr>
              <a:t>There are multiple buttons on the annotation bar. The two that are demonstrated here are the </a:t>
            </a:r>
            <a:r>
              <a:rPr lang="en-US" sz="1200" b="1" dirty="0">
                <a:latin typeface="Gotham Narrow Book" pitchFamily="50" charset="0"/>
              </a:rPr>
              <a:t>Add Point </a:t>
            </a:r>
            <a:r>
              <a:rPr lang="en-US" sz="1200" dirty="0">
                <a:latin typeface="Gotham Narrow Book" pitchFamily="50" charset="0"/>
              </a:rPr>
              <a:t>and </a:t>
            </a:r>
            <a:r>
              <a:rPr lang="en-US" sz="1200" b="1" dirty="0">
                <a:latin typeface="Gotham Narrow Book" pitchFamily="50" charset="0"/>
              </a:rPr>
              <a:t>Add Highlight</a:t>
            </a:r>
            <a:r>
              <a:rPr lang="en-US" sz="1200" dirty="0">
                <a:latin typeface="Gotham Narrow Book" pitchFamily="50" charset="0"/>
              </a:rPr>
              <a:t>. When you click any button, the </a:t>
            </a:r>
            <a:r>
              <a:rPr lang="en-US" sz="1200" b="1" dirty="0">
                <a:latin typeface="Gotham Narrow Book" pitchFamily="50" charset="0"/>
              </a:rPr>
              <a:t>color selection bar </a:t>
            </a:r>
            <a:r>
              <a:rPr lang="en-US" sz="1200" dirty="0">
                <a:latin typeface="Gotham Narrow Book" pitchFamily="50" charset="0"/>
              </a:rPr>
              <a:t>becomes available. </a:t>
            </a:r>
          </a:p>
          <a:p>
            <a:endParaRPr lang="en-US" sz="1200" dirty="0">
              <a:latin typeface="Gotham Narrow Book" pitchFamily="50" charset="0"/>
            </a:endParaRPr>
          </a:p>
          <a:p>
            <a:r>
              <a:rPr lang="en-US" sz="1200" b="1" dirty="0">
                <a:latin typeface="Gotham Narrow Book" pitchFamily="50" charset="0"/>
              </a:rPr>
              <a:t>Add Point</a:t>
            </a:r>
            <a:r>
              <a:rPr lang="en-US" sz="1200" dirty="0">
                <a:latin typeface="Gotham Narrow Book" pitchFamily="50" charset="0"/>
              </a:rPr>
              <a:t>: This is used to drop a pinpoint on a specific point in the document without obscuring the rest of it. After clicking the Add Point button on the gray bar, you place your cursor where you want it and simply click. The point will pop up in that location and a text box will show up for you to type in.</a:t>
            </a:r>
          </a:p>
          <a:p>
            <a:endParaRPr lang="en-US" sz="1200" b="1" dirty="0">
              <a:latin typeface="Gotham Narrow Book" pitchFamily="50" charset="0"/>
            </a:endParaRPr>
          </a:p>
          <a:p>
            <a:r>
              <a:rPr lang="en-US" sz="1200" b="1" dirty="0">
                <a:latin typeface="Gotham Narrow Book" pitchFamily="50" charset="0"/>
              </a:rPr>
              <a:t>Add Highlight</a:t>
            </a:r>
            <a:r>
              <a:rPr lang="en-US" sz="1200" dirty="0">
                <a:latin typeface="Gotham Narrow Book" pitchFamily="50" charset="0"/>
              </a:rPr>
              <a:t>: Clicking on this button allows you to highlight a passage. When you finish the highlight, a dark square emerges to the right. Click on this if you want a text box to type feedback into.</a:t>
            </a:r>
          </a:p>
          <a:p>
            <a:endParaRPr lang="en-US" sz="1200" dirty="0">
              <a:latin typeface="Gotham Narrow Book" pitchFamily="50" charset="0"/>
            </a:endParaRPr>
          </a:p>
          <a:p>
            <a:r>
              <a:rPr lang="en-US" sz="1200" b="1" dirty="0">
                <a:latin typeface="Gotham Narrow Book" pitchFamily="50" charset="0"/>
              </a:rPr>
              <a:t>Note</a:t>
            </a:r>
            <a:r>
              <a:rPr lang="en-US" sz="1200" dirty="0">
                <a:latin typeface="Gotham Narrow Book" pitchFamily="50" charset="0"/>
              </a:rPr>
              <a:t>: You can delete any annotation by clicking on it and you will see a trash can. </a:t>
            </a:r>
          </a:p>
        </p:txBody>
      </p:sp>
      <p:sp>
        <p:nvSpPr>
          <p:cNvPr id="21" name="TextBox 20"/>
          <p:cNvSpPr txBox="1"/>
          <p:nvPr/>
        </p:nvSpPr>
        <p:spPr>
          <a:xfrm>
            <a:off x="1057596" y="1773050"/>
            <a:ext cx="5561171" cy="646331"/>
          </a:xfrm>
          <a:prstGeom prst="rect">
            <a:avLst/>
          </a:prstGeom>
          <a:noFill/>
        </p:spPr>
        <p:txBody>
          <a:bodyPr wrap="square" rtlCol="0">
            <a:spAutoFit/>
          </a:bodyPr>
          <a:lstStyle/>
          <a:p>
            <a:r>
              <a:rPr lang="en-US" sz="1200" dirty="0">
                <a:latin typeface="Gotham Narrow Book" pitchFamily="50" charset="0"/>
              </a:rPr>
              <a:t>A fantastic feature of </a:t>
            </a:r>
            <a:r>
              <a:rPr lang="en-US" sz="1200" dirty="0" err="1">
                <a:latin typeface="Gotham Narrow Book" pitchFamily="50" charset="0"/>
              </a:rPr>
              <a:t>SpeedGrader</a:t>
            </a:r>
            <a:r>
              <a:rPr lang="en-US" sz="1200" dirty="0">
                <a:latin typeface="Gotham Narrow Book" pitchFamily="50" charset="0"/>
              </a:rPr>
              <a:t> is the annotations bar, which appears ONLY when a student uploads a file (doc, pdf, jpeg, etc.). It allows you to mark on the assignment with more specific feedback.</a:t>
            </a:r>
          </a:p>
        </p:txBody>
      </p:sp>
      <p:sp>
        <p:nvSpPr>
          <p:cNvPr id="24" name="Footer Placeholder 23"/>
          <p:cNvSpPr>
            <a:spLocks noGrp="1"/>
          </p:cNvSpPr>
          <p:nvPr>
            <p:ph type="ftr" sz="quarter" idx="11"/>
          </p:nvPr>
        </p:nvSpPr>
        <p:spPr/>
        <p:txBody>
          <a:bodyPr/>
          <a:lstStyle/>
          <a:p>
            <a:r>
              <a:rPr lang="en-US" dirty="0">
                <a:latin typeface="Gotham Narrow Book" pitchFamily="50" charset="0"/>
              </a:rPr>
              <a:t>v.1 4/3/2020</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4642" y="2604047"/>
            <a:ext cx="5124893" cy="258156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596" y="9056509"/>
            <a:ext cx="2470476" cy="532280"/>
          </a:xfrm>
          <a:prstGeom prst="rect">
            <a:avLst/>
          </a:prstGeom>
        </p:spPr>
      </p:pic>
      <p:sp>
        <p:nvSpPr>
          <p:cNvPr id="16" name="TextBox 15"/>
          <p:cNvSpPr txBox="1"/>
          <p:nvPr/>
        </p:nvSpPr>
        <p:spPr>
          <a:xfrm>
            <a:off x="4148584" y="8968706"/>
            <a:ext cx="2778528" cy="707886"/>
          </a:xfrm>
          <a:prstGeom prst="rect">
            <a:avLst/>
          </a:prstGeom>
          <a:noFill/>
          <a:ln w="9525">
            <a:noFill/>
          </a:ln>
        </p:spPr>
        <p:txBody>
          <a:bodyPr wrap="square" rtlCol="0">
            <a:spAutoFit/>
          </a:bodyPr>
          <a:lstStyle/>
          <a:p>
            <a:r>
              <a:rPr lang="en-US" sz="1000" dirty="0">
                <a:latin typeface="Gotham Narrow Book" pitchFamily="50" charset="0"/>
              </a:rPr>
              <a:t>If you have any questions or concerns, please contact the Center for Teaching and Learning Excellence at </a:t>
            </a:r>
            <a:r>
              <a:rPr lang="en-US" sz="1000" dirty="0">
                <a:latin typeface="Gotham Narrow Book" pitchFamily="50" charset="0"/>
                <a:hlinkClick r:id="rId5"/>
              </a:rPr>
              <a:t>okc.ctle@okstate.edu</a:t>
            </a:r>
            <a:r>
              <a:rPr lang="en-US" sz="1000" dirty="0">
                <a:latin typeface="Gotham Narrow Book" pitchFamily="50" charset="0"/>
              </a:rPr>
              <a:t>. We are here for you. </a:t>
            </a:r>
          </a:p>
        </p:txBody>
      </p:sp>
    </p:spTree>
    <p:extLst>
      <p:ext uri="{BB962C8B-B14F-4D97-AF65-F5344CB8AC3E}">
        <p14:creationId xmlns:p14="http://schemas.microsoft.com/office/powerpoint/2010/main" val="6265521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4572</TotalTime>
  <Words>803</Words>
  <Application>Microsoft Office PowerPoint</Application>
  <PresentationFormat>Custom</PresentationFormat>
  <Paragraphs>41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Gotham Narrow Bold</vt:lpstr>
      <vt:lpstr>Gotham Narrow Book</vt:lpstr>
      <vt:lpstr>Office Theme</vt:lpstr>
      <vt:lpstr>PowerPoint Presentation</vt:lpstr>
      <vt:lpstr>PowerPoint Presentation</vt:lpstr>
      <vt:lpstr>PowerPoint Presentation</vt:lpstr>
      <vt:lpstr>PowerPoint Presentation</vt:lpstr>
    </vt:vector>
  </TitlesOfParts>
  <Company>Spears School - Oklahoma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Winterrowd, Kristin</dc:creator>
  <cp:lastModifiedBy>Tracy E.</cp:lastModifiedBy>
  <cp:revision>39</cp:revision>
  <dcterms:created xsi:type="dcterms:W3CDTF">2020-03-16T14:08:53Z</dcterms:created>
  <dcterms:modified xsi:type="dcterms:W3CDTF">2020-04-03T20:12:54Z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6F0B2F07-1020-47BC-854C-AED6630761A2</vt:lpwstr>
  </property>
  <property fmtid="{D5CDD505-2E9C-101B-9397-08002B2CF9AE}" pid="3" name="ArticulatePath">
    <vt:lpwstr>Presentation3</vt:lpwstr>
  </property>
</Properties>
</file>