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  <p:sldMasterId id="2147483888" r:id="rId3"/>
  </p:sldMasterIdLst>
  <p:notesMasterIdLst>
    <p:notesMasterId r:id="rId27"/>
  </p:notesMasterIdLst>
  <p:handoutMasterIdLst>
    <p:handoutMasterId r:id="rId28"/>
  </p:handoutMasterIdLst>
  <p:sldIdLst>
    <p:sldId id="280" r:id="rId4"/>
    <p:sldId id="272" r:id="rId5"/>
    <p:sldId id="281" r:id="rId6"/>
    <p:sldId id="283" r:id="rId7"/>
    <p:sldId id="295" r:id="rId8"/>
    <p:sldId id="268" r:id="rId9"/>
    <p:sldId id="286" r:id="rId10"/>
    <p:sldId id="257" r:id="rId11"/>
    <p:sldId id="279" r:id="rId12"/>
    <p:sldId id="287" r:id="rId13"/>
    <p:sldId id="285" r:id="rId14"/>
    <p:sldId id="274" r:id="rId15"/>
    <p:sldId id="269" r:id="rId16"/>
    <p:sldId id="288" r:id="rId17"/>
    <p:sldId id="292" r:id="rId18"/>
    <p:sldId id="282" r:id="rId19"/>
    <p:sldId id="291" r:id="rId20"/>
    <p:sldId id="290" r:id="rId21"/>
    <p:sldId id="289" r:id="rId22"/>
    <p:sldId id="293" r:id="rId23"/>
    <p:sldId id="296" r:id="rId24"/>
    <p:sldId id="294" r:id="rId25"/>
    <p:sldId id="284" r:id="rId2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8603FDC-E32A-4AB5-989C-0864C3EAD2B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2833" tIns="46417" rIns="92833" bIns="46417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2833" tIns="46417" rIns="92833" bIns="46417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9/11/2019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2833" tIns="46417" rIns="92833" bIns="46417" rtlCol="0" anchor="b"/>
          <a:lstStyle>
            <a:lvl1pPr algn="l">
              <a:defRPr sz="1200"/>
            </a:lvl1pPr>
          </a:lstStyle>
          <a:p>
            <a:r>
              <a:rPr lang="en-US" smtClean="0"/>
              <a:t>Revised 8/5/2019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2833" tIns="46417" rIns="92833" bIns="46417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2833" tIns="46417" rIns="92833" bIns="46417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2833" tIns="46417" rIns="92833" bIns="46417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9/11/2019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3" tIns="46417" rIns="92833" bIns="46417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137535"/>
          </a:xfrm>
          <a:prstGeom prst="rect">
            <a:avLst/>
          </a:prstGeom>
        </p:spPr>
        <p:txBody>
          <a:bodyPr vert="horz" lIns="92833" tIns="46417" rIns="92833" bIns="46417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2833" tIns="46417" rIns="92833" bIns="46417" rtlCol="0" anchor="b"/>
          <a:lstStyle>
            <a:lvl1pPr algn="l">
              <a:defRPr sz="1200"/>
            </a:lvl1pPr>
          </a:lstStyle>
          <a:p>
            <a:r>
              <a:rPr lang="en-US" smtClean="0"/>
              <a:t>Revised 8/5/2019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2833" tIns="46417" rIns="92833" bIns="46417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2545-D5DB-4915-819A-508707F3BEC9}" type="datetime1">
              <a:rPr lang="en-US" smtClean="0"/>
              <a:t>9/11/2019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7B92-F485-4ED2-8393-D8413BAC839B}" type="datetime1">
              <a:rPr lang="en-US" smtClean="0"/>
              <a:t>9/11/2019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EA09-C40A-4BE2-97DF-495F457951B0}" type="datetime1">
              <a:rPr lang="en-US" smtClean="0"/>
              <a:t>9/11/2019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3C0C-95AA-4400-AFB5-248E75C00C68}" type="datetime1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0877-CEDB-4A9F-B497-CC4B101CA0DF}" type="datetime1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E564-E0F3-44F3-83D0-7A829A3E70B4}" type="datetime1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4C9C0-037B-4998-91B1-6328C4C3C00D}" type="datetime1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3EF0-76A8-4658-A16D-F6AC8DC93B48}" type="datetime1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0597-566E-4436-98D5-AD603A7F4F48}" type="datetime1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7B83-F028-49C2-A4EE-777186149252}" type="datetime1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6004-3F12-4E97-A16E-C5A71D41666A}" type="datetime1">
              <a:rPr lang="en-US" smtClean="0"/>
              <a:t>9/11/2019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99B6-7945-45F4-9CA4-03418E625EFA}" type="datetime1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B091-2118-4CAF-97ED-F0E431E507C0}" type="datetime1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3F30-66CC-44B7-89F5-419325ABFE78}" type="datetime1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1BBB-1E5F-4889-8E3F-D4D4663931B9}" type="datetime1">
              <a:rPr lang="en-US" smtClean="0"/>
              <a:t>9/11/2019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23EC-5D38-4904-94AC-14286F63AB88}" type="datetime1">
              <a:rPr lang="en-US" smtClean="0"/>
              <a:t>9/11/2019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F666-F7D6-43BF-A38F-05A1DB3AAECD}" type="datetime1">
              <a:rPr lang="en-US" smtClean="0"/>
              <a:t>9/11/2019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AA7-26B7-4D34-BF65-71045D9DA98B}" type="datetime1">
              <a:rPr lang="en-US" smtClean="0"/>
              <a:t>9/11/2019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071C-34DC-4CE7-A8B3-E6915FC6FC06}" type="datetime1">
              <a:rPr lang="en-US" smtClean="0"/>
              <a:t>9/11/2019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987-FE63-4B4F-9073-635466A319EA}" type="datetime1">
              <a:rPr lang="en-US" smtClean="0"/>
              <a:t>9/11/2019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AD8B-7C3C-43FB-86BB-65C5248F2CFE}" type="datetime1">
              <a:rPr lang="en-US" smtClean="0"/>
              <a:t>9/11/2019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fld id="{6C8BD8D7-9D28-4D2F-BFD9-983FA80C6DE6}" type="datetime1">
              <a:rPr lang="en-US" smtClean="0"/>
              <a:t>9/11/2019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97D1BD-7EB9-4955-BFD8-3CCC6B6EAEE6}" type="datetime1">
              <a:rPr lang="en-US" smtClean="0"/>
              <a:t>9/11/2019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osuokc.edu/travel" TargetMode="Externa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a.gov/travel/plan-book/per-diem-rates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osuokc.edu/security/vehicle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airs.okstate.edu/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tamra.raymond@osuokc.edu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oncursolutions.com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osutravel@anthonytravel.com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a.gov/travel/plan-book/per-diem-rates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609966"/>
            <a:ext cx="999744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u="sng" dirty="0" smtClean="0"/>
              <a:t>TRAVEL TRAINING</a:t>
            </a:r>
            <a:endParaRPr lang="en-US" sz="5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2026509"/>
            <a:ext cx="9997440" cy="2502972"/>
          </a:xfrm>
        </p:spPr>
        <p:txBody>
          <a:bodyPr/>
          <a:lstStyle/>
          <a:p>
            <a:r>
              <a:rPr lang="en-US" dirty="0" smtClean="0"/>
              <a:t>You may access our travel guidelines and forms </a:t>
            </a:r>
            <a:r>
              <a:rPr lang="en-US" dirty="0"/>
              <a:t>by visiting: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osuokc.edu/travel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387" y="5574154"/>
            <a:ext cx="4176954" cy="69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44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Lodging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/>
              <a:t>No </a:t>
            </a:r>
            <a:r>
              <a:rPr lang="en-US" sz="3000" dirty="0"/>
              <a:t>in-state taxes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Lodging can’t be reimbursed or charged to the pcard for an employee if the conference/meeting is less than 60 miles from OSU-OKC.</a:t>
            </a:r>
            <a:endParaRPr lang="en-US" sz="3000" dirty="0"/>
          </a:p>
          <a:p>
            <a:r>
              <a:rPr lang="en-US" sz="3000" dirty="0"/>
              <a:t>Only one night can be paid in advance.  A full refund policy at the hotel must be in place to do so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If lodging includes extra nights past the 24 hours or personal time, it may not be charged to your pcard.</a:t>
            </a:r>
          </a:p>
          <a:p>
            <a:r>
              <a:rPr lang="en-US" sz="3000" dirty="0" smtClean="0"/>
              <a:t>Non-employees will not be reimbursed in-state taxes and are still subject to the GSA rate.</a:t>
            </a:r>
            <a:endParaRPr lang="en-US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4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Diem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 diem rates are found on the </a:t>
            </a:r>
            <a:r>
              <a:rPr lang="en-US" dirty="0"/>
              <a:t>GSA website at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www.gsa.gov/travel/plan-book/per-diem-rates</a:t>
            </a:r>
            <a:r>
              <a:rPr lang="en-US" dirty="0" smtClean="0"/>
              <a:t>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They are set according to the city or you may choose the county if the city is not listed.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If neither are listed, you use the Standard Rate.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Use the amount that is listed under the column “M&amp;IE Total.”</a:t>
            </a:r>
          </a:p>
          <a:p>
            <a:r>
              <a:rPr lang="en-US" dirty="0" smtClean="0"/>
              <a:t>Per diem is reimbursed up to 24 hours before and after the conference/meeting.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7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Airfare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You may book your own airfare through Anthony Travel.</a:t>
            </a:r>
          </a:p>
          <a:p>
            <a:r>
              <a:rPr lang="en-US" sz="2800" dirty="0" smtClean="0"/>
              <a:t>You may designate someone to book it for you.</a:t>
            </a:r>
          </a:p>
          <a:p>
            <a:r>
              <a:rPr lang="en-US" sz="2800" dirty="0" smtClean="0"/>
              <a:t>There are two payment options:</a:t>
            </a:r>
          </a:p>
          <a:p>
            <a:pPr lvl="2"/>
            <a:r>
              <a:rPr lang="en-US" dirty="0" smtClean="0"/>
              <a:t>Personal Credit Card</a:t>
            </a:r>
          </a:p>
          <a:p>
            <a:pPr lvl="2"/>
            <a:r>
              <a:rPr lang="en-US" dirty="0" smtClean="0"/>
              <a:t>Pcard</a:t>
            </a:r>
          </a:p>
          <a:p>
            <a:pPr lvl="2"/>
            <a:r>
              <a:rPr lang="en-US" dirty="0" smtClean="0"/>
              <a:t>Direct Bill Card (Only if you do not have a pcard)</a:t>
            </a:r>
          </a:p>
          <a:p>
            <a:r>
              <a:rPr lang="en-US" sz="2800" dirty="0" smtClean="0"/>
              <a:t>When purchasing airfare through Concur, reference the T# before reserving the flights.</a:t>
            </a:r>
            <a:endParaRPr lang="en-US" sz="2400" dirty="0" smtClean="0"/>
          </a:p>
          <a:p>
            <a:r>
              <a:rPr lang="en-US" sz="2800" dirty="0" smtClean="0"/>
              <a:t>For purchase by pcard, be sure to enter the T# into the description field of the Works system.</a:t>
            </a:r>
            <a:endParaRPr lang="en-US" sz="2400" dirty="0"/>
          </a:p>
          <a:p>
            <a:pPr marL="402336" lvl="1" indent="0">
              <a:buNone/>
            </a:pPr>
            <a:endParaRPr lang="en-US" sz="24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1360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Airfare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0889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Non-employee airfare may be booked through Anthony travel.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Contact purchasing to request access for guest booking through your concur page.</a:t>
            </a:r>
          </a:p>
          <a:p>
            <a:r>
              <a:rPr lang="en-US" dirty="0" smtClean="0"/>
              <a:t>If non-employee airfare is booked by the traveler, then the airfare is subject to an airfare quote from Anthony travel.</a:t>
            </a:r>
            <a:endParaRPr lang="en-US" dirty="0"/>
          </a:p>
          <a:p>
            <a:r>
              <a:rPr lang="en-US" dirty="0" smtClean="0"/>
              <a:t>All </a:t>
            </a:r>
            <a:r>
              <a:rPr lang="en-US" dirty="0"/>
              <a:t>documentation must be kept (receipt, emails, etc.) and attached to </a:t>
            </a:r>
            <a:r>
              <a:rPr lang="en-US" dirty="0" smtClean="0"/>
              <a:t>the travel reimbursement request.  </a:t>
            </a:r>
          </a:p>
          <a:p>
            <a:r>
              <a:rPr lang="en-US" dirty="0" smtClean="0"/>
              <a:t>Even if the airfare, lodging, and registration are paid with the pcard, the receipts must be included with the travel reimbursement form.</a:t>
            </a:r>
          </a:p>
          <a:p>
            <a:pPr lvl="1"/>
            <a:endParaRPr lang="en-US" sz="2400" dirty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7828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Airfare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Travel paid on Pcard must be turned in </a:t>
            </a:r>
            <a:r>
              <a:rPr lang="en-US" sz="2800" dirty="0" smtClean="0"/>
              <a:t>with the </a:t>
            </a:r>
            <a:r>
              <a:rPr lang="en-US" sz="2800" dirty="0"/>
              <a:t>Pcard statement at the end of the cycle.	 </a:t>
            </a:r>
          </a:p>
          <a:p>
            <a:r>
              <a:rPr lang="en-US" sz="2800" dirty="0"/>
              <a:t>This includes: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Approved travel request copy.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Airfare invoice from Anthony Travel.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Registration receipt with completed OSU criteria form if paid before the conference.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Paid lodging receipt with documentation regarding rate, GSA website or conference website showing designated hotel rate.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5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Registration may be paid with the pcard before the conference only if it meets the 3 criteria set by OSU.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The criteria form may be found on the OSU-OKC travel webpage.</a:t>
            </a:r>
          </a:p>
          <a:p>
            <a:r>
              <a:rPr lang="en-US" dirty="0" smtClean="0"/>
              <a:t>Registration being paid by invoice before the conference on a purchase order through purchasing still has to meet the 3 criteria.</a:t>
            </a:r>
          </a:p>
          <a:p>
            <a:r>
              <a:rPr lang="en-US" dirty="0" smtClean="0"/>
              <a:t>If you can pay for the conference at the time of arrival or after, it does not have to meet the criteria.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7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Rental Cars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Rental </a:t>
            </a:r>
            <a:r>
              <a:rPr lang="en-US" dirty="0"/>
              <a:t>cars are for out-of-state travel only. </a:t>
            </a:r>
            <a:endParaRPr lang="en-US" dirty="0" smtClean="0"/>
          </a:p>
          <a:p>
            <a:r>
              <a:rPr lang="en-US" dirty="0" smtClean="0"/>
              <a:t>In-state only is not allowed. </a:t>
            </a:r>
          </a:p>
          <a:p>
            <a:r>
              <a:rPr lang="en-US" dirty="0" smtClean="0"/>
              <a:t>Enterprise </a:t>
            </a:r>
            <a:r>
              <a:rPr lang="en-US" dirty="0"/>
              <a:t>and National are the preferred rental car vendors through Concur.  However if another vendor has a cheaper price, you may book through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Car Rentals may be reserved with a pcard or a personal credit card.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6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Rental Cars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car rental includes personal </a:t>
            </a:r>
            <a:r>
              <a:rPr lang="en-US" dirty="0" smtClean="0"/>
              <a:t>time or exceeds the 24 hour rule, </a:t>
            </a:r>
            <a:r>
              <a:rPr lang="en-US" dirty="0"/>
              <a:t>it </a:t>
            </a:r>
            <a:r>
              <a:rPr lang="en-US" b="1" dirty="0"/>
              <a:t>may not </a:t>
            </a:r>
            <a:r>
              <a:rPr lang="en-US" dirty="0"/>
              <a:t>be charged to the pcard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 more than up to the 24 hours before and after the conference will be reimbursed if using a personal card.</a:t>
            </a:r>
            <a:endParaRPr lang="en-US" dirty="0"/>
          </a:p>
          <a:p>
            <a:r>
              <a:rPr lang="en-US" dirty="0" smtClean="0"/>
              <a:t>If your family will be in the car rental during the trip, you </a:t>
            </a:r>
            <a:r>
              <a:rPr lang="en-US" b="1" dirty="0" smtClean="0"/>
              <a:t>must </a:t>
            </a:r>
            <a:r>
              <a:rPr lang="en-US" dirty="0" smtClean="0"/>
              <a:t>charge the rental to your personal card and be reimbursed later.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030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OSU-OKC School Vehicle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You may reserve a school vehicle for in-state or out-of-state travel.</a:t>
            </a:r>
          </a:p>
          <a:p>
            <a:r>
              <a:rPr lang="en-US" dirty="0" smtClean="0"/>
              <a:t>Vehicles may be reserved through the Office of Safety and Security in the Business Technologies Building, Room 100.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Information may be found at </a:t>
            </a:r>
            <a:r>
              <a:rPr lang="en-US" dirty="0" smtClean="0">
                <a:hlinkClick r:id="rId2"/>
              </a:rPr>
              <a:t>https://osuokc.edu/security/vehicle</a:t>
            </a:r>
            <a:r>
              <a:rPr lang="en-US" dirty="0" smtClean="0"/>
              <a:t>.   </a:t>
            </a:r>
          </a:p>
          <a:p>
            <a:r>
              <a:rPr lang="en-US" dirty="0" smtClean="0"/>
              <a:t>This will not cost your department anything.</a:t>
            </a:r>
          </a:p>
          <a:p>
            <a:r>
              <a:rPr lang="en-US" dirty="0" smtClean="0"/>
              <a:t>They will provide a gas card for you to use.  Do not use your pcard for the gas.</a:t>
            </a:r>
          </a:p>
          <a:p>
            <a:r>
              <a:rPr lang="en-US" dirty="0" smtClean="0"/>
              <a:t>Family members going with you may not ride in or use the school vehicle.</a:t>
            </a:r>
          </a:p>
          <a:p>
            <a:r>
              <a:rPr lang="en-US" dirty="0" smtClean="0"/>
              <a:t>Please note on the travel request if you plan on reserving a school vehicle.</a:t>
            </a:r>
          </a:p>
        </p:txBody>
      </p:sp>
    </p:spTree>
    <p:extLst>
      <p:ext uri="{BB962C8B-B14F-4D97-AF65-F5344CB8AC3E}">
        <p14:creationId xmlns:p14="http://schemas.microsoft.com/office/powerpoint/2010/main" val="10458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Mileage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Mileage log can be submitted for different day trips during the month in-state.  </a:t>
            </a:r>
          </a:p>
          <a:p>
            <a:r>
              <a:rPr lang="en-US" dirty="0" smtClean="0"/>
              <a:t>Any overnight trips should be done separate on a travel reimbursement request, even if you are only claiming mileage.</a:t>
            </a:r>
          </a:p>
          <a:p>
            <a:r>
              <a:rPr lang="en-US" dirty="0" smtClean="0"/>
              <a:t>List the destination and the return, miles, times and purpose.</a:t>
            </a:r>
          </a:p>
          <a:p>
            <a:r>
              <a:rPr lang="en-US" dirty="0" smtClean="0"/>
              <a:t>You must include printed copies from google maps for each trip. </a:t>
            </a:r>
          </a:p>
          <a:p>
            <a:r>
              <a:rPr lang="en-US" dirty="0" smtClean="0"/>
              <a:t>Mileage log is for up to 30 days only on one sheet.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5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intended for business travel for University employees and non-employees only.</a:t>
            </a:r>
          </a:p>
          <a:p>
            <a:r>
              <a:rPr lang="en-US" dirty="0" smtClean="0"/>
              <a:t>No out-of-state travel reservations can be made before the travel request is approved and you are emailed a travel number.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2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500" b="1" dirty="0" smtClean="0">
                <a:solidFill>
                  <a:schemeClr val="accent2"/>
                </a:solidFill>
              </a:rPr>
              <a:t>BEFORE THE TRIP:</a:t>
            </a:r>
          </a:p>
          <a:p>
            <a:r>
              <a:rPr lang="en-US" dirty="0" smtClean="0"/>
              <a:t>The travel information from the paper request will be submitted by Tamra in the AIRS system.</a:t>
            </a:r>
          </a:p>
          <a:p>
            <a:r>
              <a:rPr lang="en-US" dirty="0" smtClean="0"/>
              <a:t>This is for OSU employee’s only.  </a:t>
            </a:r>
          </a:p>
          <a:p>
            <a:r>
              <a:rPr lang="en-US" dirty="0" smtClean="0"/>
              <a:t>Non-employee’s will have a paper reimbursement form, that will be emailed to them to sign and scan back to us.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It has to be sent by courier to University Accounting and so it takes a little longer to process.</a:t>
            </a:r>
          </a:p>
        </p:txBody>
      </p:sp>
    </p:spTree>
    <p:extLst>
      <p:ext uri="{BB962C8B-B14F-4D97-AF65-F5344CB8AC3E}">
        <p14:creationId xmlns:p14="http://schemas.microsoft.com/office/powerpoint/2010/main" val="356044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AIRS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sz="3500" b="1" dirty="0" smtClean="0">
                <a:solidFill>
                  <a:schemeClr val="accent2"/>
                </a:solidFill>
              </a:rPr>
              <a:t>BEFORE THE TRIP:</a:t>
            </a:r>
          </a:p>
          <a:p>
            <a:r>
              <a:rPr lang="en-US" dirty="0"/>
              <a:t>The </a:t>
            </a:r>
            <a:r>
              <a:rPr lang="en-US" dirty="0" smtClean="0"/>
              <a:t>AIR</a:t>
            </a:r>
            <a:r>
              <a:rPr lang="en-US" dirty="0"/>
              <a:t>S</a:t>
            </a:r>
            <a:r>
              <a:rPr lang="en-US" dirty="0" smtClean="0"/>
              <a:t> </a:t>
            </a:r>
            <a:r>
              <a:rPr lang="en-US" dirty="0"/>
              <a:t>travel request needs to be fully approved before the travel occurs.  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The reimbursement can’t be completed after the trip until the request is approved.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The request has to be approved by the claimant and has at least 2 approvals after before going to Stillwater to be approved.</a:t>
            </a:r>
          </a:p>
          <a:p>
            <a:r>
              <a:rPr lang="en-US" dirty="0"/>
              <a:t>You will need to log onto </a:t>
            </a:r>
            <a:r>
              <a:rPr lang="en-US" dirty="0">
                <a:hlinkClick r:id="rId2"/>
              </a:rPr>
              <a:t>http://airs.okstate.edu</a:t>
            </a:r>
            <a:r>
              <a:rPr lang="en-US" dirty="0"/>
              <a:t> to approve your travel request after you get an email from Tamra to do so. </a:t>
            </a:r>
          </a:p>
        </p:txBody>
      </p:sp>
    </p:spTree>
    <p:extLst>
      <p:ext uri="{BB962C8B-B14F-4D97-AF65-F5344CB8AC3E}">
        <p14:creationId xmlns:p14="http://schemas.microsoft.com/office/powerpoint/2010/main" val="297895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AIRS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AFTER THE TRIP:</a:t>
            </a:r>
          </a:p>
          <a:p>
            <a:r>
              <a:rPr lang="en-US" dirty="0" smtClean="0"/>
              <a:t>Turn in your travel reimbursement request with the documents to Purchasing.</a:t>
            </a:r>
          </a:p>
          <a:p>
            <a:r>
              <a:rPr lang="en-US" dirty="0" smtClean="0"/>
              <a:t>You will </a:t>
            </a:r>
            <a:r>
              <a:rPr lang="en-US" dirty="0"/>
              <a:t>also approve your reimbursement through </a:t>
            </a:r>
            <a:r>
              <a:rPr lang="en-US" dirty="0" smtClean="0"/>
              <a:t>AIRS when you receive an email from Tamra.</a:t>
            </a:r>
          </a:p>
          <a:p>
            <a:r>
              <a:rPr lang="en-US" dirty="0" smtClean="0"/>
              <a:t>If you are an employee, the check will be directly deposited in the account where you receive your payroll.</a:t>
            </a:r>
          </a:p>
          <a:p>
            <a:r>
              <a:rPr lang="en-US" dirty="0" smtClean="0"/>
              <a:t>Non-employee reimbursements will come by check to Purchasing and will be mailed out to the claimants.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8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QUESTIONS?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2621692"/>
            <a:ext cx="9997440" cy="3420762"/>
          </a:xfrm>
        </p:spPr>
        <p:txBody>
          <a:bodyPr/>
          <a:lstStyle/>
          <a:p>
            <a:r>
              <a:rPr lang="en-US" sz="3600" dirty="0"/>
              <a:t>Travel questions should be directed </a:t>
            </a:r>
            <a:r>
              <a:rPr lang="en-US" sz="3600" dirty="0" smtClean="0"/>
              <a:t>to:</a:t>
            </a:r>
          </a:p>
          <a:p>
            <a:pPr marL="402336" lvl="1" indent="0">
              <a:buNone/>
            </a:pPr>
            <a:r>
              <a:rPr lang="en-US" sz="3200" dirty="0" smtClean="0"/>
              <a:t>Tamra </a:t>
            </a:r>
            <a:r>
              <a:rPr lang="en-US" sz="3200" dirty="0"/>
              <a:t>Raymond in Purchasing at </a:t>
            </a:r>
            <a:r>
              <a:rPr lang="en-US" sz="3200" dirty="0" smtClean="0">
                <a:hlinkClick r:id="rId2"/>
              </a:rPr>
              <a:t>tamra.raymond@osuokc.edu</a:t>
            </a:r>
            <a:r>
              <a:rPr lang="en-US" sz="3200" dirty="0" smtClean="0"/>
              <a:t> </a:t>
            </a:r>
            <a:r>
              <a:rPr lang="en-US" sz="3200" dirty="0"/>
              <a:t>or call </a:t>
            </a:r>
            <a:r>
              <a:rPr lang="en-US" sz="3200" dirty="0" smtClean="0"/>
              <a:t>405-945-3348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73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Request &amp; Reimbursement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447799"/>
            <a:ext cx="9997440" cy="5237205"/>
          </a:xfrm>
        </p:spPr>
        <p:txBody>
          <a:bodyPr>
            <a:normAutofit/>
          </a:bodyPr>
          <a:lstStyle/>
          <a:p>
            <a:r>
              <a:rPr lang="en-US" dirty="0" smtClean="0"/>
              <a:t>New forms are on the OSU-OKC Travel webpage and the travel procedures have been updated.</a:t>
            </a:r>
          </a:p>
          <a:p>
            <a:r>
              <a:rPr lang="en-US" dirty="0" smtClean="0"/>
              <a:t>There are now separate travel requests for employees and non-employees.</a:t>
            </a:r>
          </a:p>
          <a:p>
            <a:r>
              <a:rPr lang="en-US" dirty="0"/>
              <a:t>Travel reimbursement request form has been updated to reflect current per diem, lodging, and mileage rates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 Request &amp; Reimbursement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Changes: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Requests </a:t>
            </a:r>
            <a:r>
              <a:rPr lang="en-US" dirty="0"/>
              <a:t>now have the travel expenses broken out.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Required signatures are listed on the form.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Travel request must now come to Purchasing before obtaining the President’s signature.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We will email the travel number with a copy of the travel to you once it is approved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now require </a:t>
            </a:r>
            <a:r>
              <a:rPr lang="en-US" dirty="0" smtClean="0"/>
              <a:t>your </a:t>
            </a:r>
            <a:r>
              <a:rPr lang="en-US" dirty="0"/>
              <a:t>supervisor’s signature on the travel reimbursement request and the mileage log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84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 Request &amp; Reimbursement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In-State travel does not require a travel request to be submitted before the trip. </a:t>
            </a:r>
          </a:p>
          <a:p>
            <a:r>
              <a:rPr lang="en-US" dirty="0"/>
              <a:t>Out-of-State travel requests must be submitted to Purchasing at least 30 days before the trip.</a:t>
            </a:r>
          </a:p>
          <a:p>
            <a:r>
              <a:rPr lang="en-US" dirty="0"/>
              <a:t>Out-of-Country travel requests must be submitted to Purchasing at least 90 days before the trip.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Contract Travel Vendor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new state contract travel vendor is </a:t>
            </a:r>
            <a:r>
              <a:rPr lang="en-US" dirty="0" smtClean="0">
                <a:solidFill>
                  <a:srgbClr val="FF6600"/>
                </a:solidFill>
              </a:rPr>
              <a:t>Anthony Travel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can be accessed through the same website as the previous vendor:  </a:t>
            </a:r>
            <a:r>
              <a:rPr lang="en-US" sz="2800" b="1" dirty="0" smtClean="0">
                <a:hlinkClick r:id="rId2"/>
              </a:rPr>
              <a:t>https://concursolutions.com</a:t>
            </a:r>
            <a:endParaRPr lang="en-US" sz="2800" b="1" dirty="0" smtClean="0"/>
          </a:p>
          <a:p>
            <a:r>
              <a:rPr lang="en-US" dirty="0" smtClean="0"/>
              <a:t>Airfare should be purchased through their travel portal.</a:t>
            </a:r>
          </a:p>
          <a:p>
            <a:r>
              <a:rPr lang="en-US" dirty="0" smtClean="0"/>
              <a:t>Pricing is the state contract pricing.</a:t>
            </a:r>
          </a:p>
          <a:p>
            <a:r>
              <a:rPr lang="en-US" dirty="0" smtClean="0"/>
              <a:t>If airfare is not purchased through this portal, a quote from this portal will still be required.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298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 for Anthony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Phone: (405) 446-8627</a:t>
            </a:r>
          </a:p>
          <a:p>
            <a:r>
              <a:rPr lang="en-US" dirty="0"/>
              <a:t>After Hours: (800) 526-8245</a:t>
            </a:r>
          </a:p>
          <a:p>
            <a:r>
              <a:rPr lang="en-US" dirty="0"/>
              <a:t>Email: </a:t>
            </a:r>
            <a:r>
              <a:rPr lang="en-US" sz="3600" u="sng" dirty="0">
                <a:hlinkClick r:id="rId2"/>
              </a:rPr>
              <a:t>osutravel@anthonytravel.com</a:t>
            </a:r>
            <a:endParaRPr lang="en-US" sz="3600" u="sng" dirty="0"/>
          </a:p>
          <a:p>
            <a:r>
              <a:rPr lang="en-US" u="sng" dirty="0"/>
              <a:t>Hours: 8AM – 5PM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8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Expenses on the Pcard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150708"/>
          </a:xfrm>
        </p:spPr>
        <p:txBody>
          <a:bodyPr>
            <a:noAutofit/>
          </a:bodyPr>
          <a:lstStyle/>
          <a:p>
            <a:r>
              <a:rPr lang="en-US" dirty="0" smtClean="0"/>
              <a:t>Expenses besides airfare and lodging that are allowed on the pcard:</a:t>
            </a:r>
          </a:p>
          <a:p>
            <a:pPr lvl="2"/>
            <a:r>
              <a:rPr lang="en-US" sz="2400" dirty="0" smtClean="0"/>
              <a:t>Parking (airport or hotel)</a:t>
            </a:r>
          </a:p>
          <a:p>
            <a:pPr lvl="2"/>
            <a:r>
              <a:rPr lang="en-US" sz="2400" dirty="0" smtClean="0"/>
              <a:t>Ground transportation to and from conference hotel, airport or conference site (Uber, taxi, etc.)</a:t>
            </a:r>
          </a:p>
          <a:p>
            <a:pPr lvl="2"/>
            <a:r>
              <a:rPr lang="en-US" sz="2400" dirty="0" smtClean="0"/>
              <a:t>Car rental for </a:t>
            </a:r>
            <a:r>
              <a:rPr lang="en-US" sz="2400" u="sng" dirty="0" smtClean="0"/>
              <a:t>out-of-state travel only</a:t>
            </a:r>
          </a:p>
          <a:p>
            <a:pPr lvl="2"/>
            <a:r>
              <a:rPr lang="en-US" dirty="0" smtClean="0"/>
              <a:t>Gas for car rental</a:t>
            </a:r>
            <a:endParaRPr lang="en-US" sz="2400" dirty="0" smtClean="0"/>
          </a:p>
          <a:p>
            <a:pPr lvl="2"/>
            <a:r>
              <a:rPr lang="en-US" sz="2400" dirty="0" smtClean="0"/>
              <a:t>Hotel internet for business purposes</a:t>
            </a:r>
          </a:p>
          <a:p>
            <a:r>
              <a:rPr lang="en-US" dirty="0" smtClean="0"/>
              <a:t>Expenses not allowed on the pcard:</a:t>
            </a:r>
          </a:p>
          <a:p>
            <a:pPr lvl="2"/>
            <a:r>
              <a:rPr lang="en-US" sz="2400" dirty="0" smtClean="0"/>
              <a:t>Meals/Food</a:t>
            </a:r>
            <a:endParaRPr lang="en-US" sz="2400" dirty="0"/>
          </a:p>
          <a:p>
            <a:pPr lvl="2"/>
            <a:r>
              <a:rPr lang="en-US" sz="2400" dirty="0" smtClean="0"/>
              <a:t>Gas for your personal vehicle or a University owned vehicle</a:t>
            </a:r>
          </a:p>
        </p:txBody>
      </p:sp>
    </p:spTree>
    <p:extLst>
      <p:ext uri="{BB962C8B-B14F-4D97-AF65-F5344CB8AC3E}">
        <p14:creationId xmlns:p14="http://schemas.microsoft.com/office/powerpoint/2010/main" val="33274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Lodging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Hotels may be reserved using a personal credit card or a pcard.</a:t>
            </a:r>
          </a:p>
          <a:p>
            <a:r>
              <a:rPr lang="en-US" sz="3000" dirty="0" smtClean="0"/>
              <a:t>Designated </a:t>
            </a:r>
            <a:r>
              <a:rPr lang="en-US" sz="3000" dirty="0"/>
              <a:t>lodging or GSA rates </a:t>
            </a:r>
            <a:r>
              <a:rPr lang="en-US" sz="3000" dirty="0" smtClean="0"/>
              <a:t>must be followed.  This rate does not include hotel taxes/fees.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smtClean="0"/>
              <a:t>If the designated hotel is full, you may use the designated lodging rate if it is higher than the GSA rate.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600" dirty="0" smtClean="0"/>
              <a:t>If there is not a designated hotel, the GSA rate should be used.</a:t>
            </a:r>
          </a:p>
          <a:p>
            <a:r>
              <a:rPr lang="en-US" sz="3000" dirty="0" smtClean="0"/>
              <a:t>Lodging </a:t>
            </a:r>
            <a:r>
              <a:rPr lang="en-US" sz="3000" dirty="0"/>
              <a:t>rates are found on the GSA website at </a:t>
            </a:r>
            <a:r>
              <a:rPr lang="en-US" sz="2800" dirty="0">
                <a:hlinkClick r:id="rId2"/>
              </a:rPr>
              <a:t>https://www.gsa.gov/travel/plan-book/per-diem-rates</a:t>
            </a:r>
            <a:r>
              <a:rPr lang="en-US" sz="2800" dirty="0" smtClean="0"/>
              <a:t>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The rates are </a:t>
            </a:r>
            <a:r>
              <a:rPr lang="en-US" dirty="0"/>
              <a:t>set according to the city or you may choose the county if the city is not listed</a:t>
            </a:r>
            <a:r>
              <a:rPr lang="en-US" dirty="0" smtClean="0"/>
              <a:t>. </a:t>
            </a:r>
            <a:endParaRPr lang="en-US" dirty="0"/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If neither are listed, you </a:t>
            </a:r>
            <a:r>
              <a:rPr lang="en-US" dirty="0" smtClean="0"/>
              <a:t>will use </a:t>
            </a:r>
            <a:r>
              <a:rPr lang="en-US" dirty="0"/>
              <a:t>the Standard Rate.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Use the amount that is listed under the column </a:t>
            </a:r>
            <a:r>
              <a:rPr lang="en-US" dirty="0" smtClean="0"/>
              <a:t>for the month you are traveling.</a:t>
            </a:r>
            <a:endParaRPr lang="en-US" dirty="0"/>
          </a:p>
          <a:p>
            <a:endParaRPr lang="en-US" sz="2800" dirty="0" smtClean="0"/>
          </a:p>
          <a:p>
            <a:pPr lvl="1"/>
            <a:endParaRPr lang="en-US" sz="2400" dirty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2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7E3C02-E47E-4702-8BC9-1082997D9C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0</TotalTime>
  <Words>1524</Words>
  <Application>Microsoft Office PowerPoint</Application>
  <PresentationFormat>Widescreen</PresentationFormat>
  <Paragraphs>135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Georgia</vt:lpstr>
      <vt:lpstr>Gill Sans MT</vt:lpstr>
      <vt:lpstr>Verdana</vt:lpstr>
      <vt:lpstr>Wingdings 2</vt:lpstr>
      <vt:lpstr>Ocean 16x9</vt:lpstr>
      <vt:lpstr>Solstice</vt:lpstr>
      <vt:lpstr>TRAVEL TRAINING</vt:lpstr>
      <vt:lpstr>Things You Need to Know</vt:lpstr>
      <vt:lpstr>Travel Request &amp; Reimbursement Forms</vt:lpstr>
      <vt:lpstr>Travel Request &amp; Reimbursement Forms</vt:lpstr>
      <vt:lpstr>Travel Request &amp; Reimbursement Forms</vt:lpstr>
      <vt:lpstr>State Contract Travel Vendor</vt:lpstr>
      <vt:lpstr>Contact Information for Anthony Travel</vt:lpstr>
      <vt:lpstr>Travel Expenses on the Pcard</vt:lpstr>
      <vt:lpstr>Lodging</vt:lpstr>
      <vt:lpstr>Lodging - Continued</vt:lpstr>
      <vt:lpstr>Per Diem  </vt:lpstr>
      <vt:lpstr>Airfare</vt:lpstr>
      <vt:lpstr>Airfare - Continued</vt:lpstr>
      <vt:lpstr>Airfare - Continued</vt:lpstr>
      <vt:lpstr>Registration</vt:lpstr>
      <vt:lpstr>Rental Cars</vt:lpstr>
      <vt:lpstr>Rental Cars - Continued</vt:lpstr>
      <vt:lpstr>OSU-OKC School Vehicle </vt:lpstr>
      <vt:lpstr>Mileage Log</vt:lpstr>
      <vt:lpstr>AIRS </vt:lpstr>
      <vt:lpstr>AIRS - Continued</vt:lpstr>
      <vt:lpstr>AIRS - Continued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2015-09-11T14:54:35Z</dcterms:created>
  <dcterms:modified xsi:type="dcterms:W3CDTF">2019-09-11T20:50:28Z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TC028952569991</vt:lpwstr>
  </property>
</Properties>
</file>